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7" r:id="rId8"/>
    <p:sldId id="263" r:id="rId9"/>
    <p:sldId id="262" r:id="rId10"/>
    <p:sldId id="264" r:id="rId11"/>
    <p:sldId id="269" r:id="rId12"/>
    <p:sldId id="265" r:id="rId13"/>
    <p:sldId id="266" r:id="rId14"/>
    <p:sldId id="270" r:id="rId15"/>
    <p:sldId id="271" r:id="rId16"/>
    <p:sldId id="272" r:id="rId17"/>
    <p:sldId id="273" r:id="rId18"/>
    <p:sldId id="274" r:id="rId19"/>
    <p:sldId id="275" r:id="rId20"/>
    <p:sldId id="276" r:id="rId21"/>
    <p:sldId id="277" r:id="rId22"/>
    <p:sldId id="278" r:id="rId23"/>
    <p:sldId id="268" r:id="rId24"/>
    <p:sldId id="279" r:id="rId25"/>
    <p:sldId id="280" r:id="rId26"/>
    <p:sldId id="281" r:id="rId27"/>
    <p:sldId id="284" r:id="rId28"/>
    <p:sldId id="285" r:id="rId29"/>
    <p:sldId id="286" r:id="rId30"/>
    <p:sldId id="282" r:id="rId31"/>
    <p:sldId id="289" r:id="rId32"/>
    <p:sldId id="283" r:id="rId33"/>
    <p:sldId id="290" r:id="rId34"/>
    <p:sldId id="28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1AB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4" autoAdjust="0"/>
    <p:restoredTop sz="94660"/>
  </p:normalViewPr>
  <p:slideViewPr>
    <p:cSldViewPr snapToGrid="0">
      <p:cViewPr varScale="1">
        <p:scale>
          <a:sx n="94" d="100"/>
          <a:sy n="94" d="100"/>
        </p:scale>
        <p:origin x="102"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emf"/><Relationship Id="rId5" Type="http://schemas.openxmlformats.org/officeDocument/2006/relationships/image" Target="../media/image41.png"/><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7.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D478F9-D921-41A0-BB0F-AA2EDB1ADD74}"/>
              </a:ext>
            </a:extLst>
          </p:cNvPr>
          <p:cNvSpPr>
            <a:spLocks noGrp="1"/>
          </p:cNvSpPr>
          <p:nvPr>
            <p:ph type="ctrTitle"/>
          </p:nvPr>
        </p:nvSpPr>
        <p:spPr/>
        <p:txBody>
          <a:bodyPr>
            <a:normAutofit fontScale="90000"/>
          </a:bodyPr>
          <a:lstStyle/>
          <a:p>
            <a:br>
              <a:rPr lang="it-IT" dirty="0"/>
            </a:br>
            <a:r>
              <a:rPr lang="it-IT" dirty="0"/>
              <a:t>     COLLABORA </a:t>
            </a:r>
            <a:br>
              <a:rPr lang="it-IT" dirty="0"/>
            </a:br>
            <a:r>
              <a:rPr lang="it-IT" dirty="0"/>
              <a:t>              di </a:t>
            </a:r>
            <a:br>
              <a:rPr lang="it-IT" dirty="0"/>
            </a:br>
            <a:r>
              <a:rPr lang="it-IT" dirty="0"/>
              <a:t>SCUOLA DIGITALE </a:t>
            </a:r>
          </a:p>
        </p:txBody>
      </p:sp>
      <p:sp>
        <p:nvSpPr>
          <p:cNvPr id="3" name="Sottotitolo 2">
            <a:extLst>
              <a:ext uri="{FF2B5EF4-FFF2-40B4-BE49-F238E27FC236}">
                <a16:creationId xmlns:a16="http://schemas.microsoft.com/office/drawing/2014/main" id="{BA9807EE-AAD4-4A42-BDDF-28C79B592760}"/>
              </a:ext>
            </a:extLst>
          </p:cNvPr>
          <p:cNvSpPr>
            <a:spLocks noGrp="1"/>
          </p:cNvSpPr>
          <p:nvPr>
            <p:ph type="subTitle" idx="1"/>
          </p:nvPr>
        </p:nvSpPr>
        <p:spPr/>
        <p:txBody>
          <a:bodyPr/>
          <a:lstStyle/>
          <a:p>
            <a:r>
              <a:rPr lang="it-IT" dirty="0"/>
              <a:t>Prof. Salerno Giuseppe</a:t>
            </a:r>
          </a:p>
        </p:txBody>
      </p:sp>
    </p:spTree>
    <p:extLst>
      <p:ext uri="{BB962C8B-B14F-4D97-AF65-F5344CB8AC3E}">
        <p14:creationId xmlns:p14="http://schemas.microsoft.com/office/powerpoint/2010/main" val="372546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B5FFAEA-24F2-453B-93E1-3FFB1FC7457E}"/>
              </a:ext>
            </a:extLst>
          </p:cNvPr>
          <p:cNvSpPr/>
          <p:nvPr/>
        </p:nvSpPr>
        <p:spPr>
          <a:xfrm>
            <a:off x="259307" y="136478"/>
            <a:ext cx="8884693" cy="3477875"/>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sz="2000" dirty="0">
                <a:solidFill>
                  <a:srgbClr val="000000"/>
                </a:solidFill>
                <a:latin typeface="Calibri" panose="020F0502020204030204" pitchFamily="34" charset="0"/>
              </a:rPr>
              <a:t>Selezionare una o più classi tra quelle di competenza del docente. </a:t>
            </a:r>
          </a:p>
          <a:p>
            <a:r>
              <a:rPr lang="it-IT" b="1" dirty="0">
                <a:solidFill>
                  <a:srgbClr val="000000"/>
                </a:solidFill>
                <a:latin typeface="Calibri" panose="020F0502020204030204" pitchFamily="34" charset="0"/>
              </a:rPr>
              <a:t>9. </a:t>
            </a:r>
            <a:r>
              <a:rPr lang="it-IT" dirty="0">
                <a:solidFill>
                  <a:srgbClr val="000000"/>
                </a:solidFill>
                <a:latin typeface="Calibri" panose="020F0502020204030204" pitchFamily="34" charset="0"/>
              </a:rPr>
              <a:t>Selezionare tutti o solo alcuni alunni della o delle classi selezionate ai quali si intenda assegnare il compito. </a:t>
            </a:r>
          </a:p>
          <a:p>
            <a:r>
              <a:rPr lang="it-IT" b="1" dirty="0">
                <a:solidFill>
                  <a:srgbClr val="000000"/>
                </a:solidFill>
                <a:latin typeface="Calibri" panose="020F0502020204030204" pitchFamily="34" charset="0"/>
              </a:rPr>
              <a:t>10. </a:t>
            </a:r>
            <a:r>
              <a:rPr lang="it-IT" dirty="0">
                <a:solidFill>
                  <a:srgbClr val="000000"/>
                </a:solidFill>
                <a:latin typeface="Calibri" panose="020F0502020204030204" pitchFamily="34" charset="0"/>
              </a:rPr>
              <a:t>Decidere se inviare o meno una notifica all’APP Family dell’avvenuta pubblicazione del compito, in modo che il genitore o l’alunno possa essere avvisato e possa così accedere alla piattaforma “Collabora” per visualizzare e consegnare il compito. Il titolo ed il testo della notifica sono già precompilati, ma possono sempre essere modificati dall’utente. </a:t>
            </a:r>
          </a:p>
          <a:p>
            <a:r>
              <a:rPr lang="it-IT" dirty="0">
                <a:solidFill>
                  <a:srgbClr val="000000"/>
                </a:solidFill>
                <a:latin typeface="Calibri" panose="020F0502020204030204" pitchFamily="34" charset="0"/>
              </a:rPr>
              <a:t>L’impostazione del “SÌ” o del “NO” sono subordinati alla scelta effettuata nel proprio profilo (vedi paragrafo </a:t>
            </a:r>
            <a:r>
              <a:rPr lang="it-IT" sz="1400" i="1" dirty="0">
                <a:solidFill>
                  <a:srgbClr val="000000"/>
                </a:solidFill>
                <a:latin typeface="Calibri" panose="020F0502020204030204" pitchFamily="34" charset="0"/>
              </a:rPr>
              <a:t>ATTIVAZIONE NOTIFICHE (per APP genitori/studenti)</a:t>
            </a:r>
            <a:r>
              <a:rPr lang="it-IT" dirty="0">
                <a:solidFill>
                  <a:srgbClr val="000000"/>
                </a:solidFill>
                <a:latin typeface="Calibri" panose="020F0502020204030204" pitchFamily="34" charset="0"/>
              </a:rPr>
              <a:t>) </a:t>
            </a:r>
          </a:p>
          <a:p>
            <a:r>
              <a:rPr lang="it-IT" b="1" dirty="0">
                <a:solidFill>
                  <a:srgbClr val="000000"/>
                </a:solidFill>
                <a:latin typeface="Calibri" panose="020F0502020204030204" pitchFamily="34" charset="0"/>
              </a:rPr>
              <a:t>A</a:t>
            </a:r>
            <a:r>
              <a:rPr lang="it-IT" sz="1200" b="1" dirty="0">
                <a:solidFill>
                  <a:srgbClr val="000000"/>
                </a:solidFill>
                <a:latin typeface="Calibri" panose="020F0502020204030204" pitchFamily="34" charset="0"/>
              </a:rPr>
              <a:t>TTENZIONE</a:t>
            </a:r>
            <a:r>
              <a:rPr lang="it-IT" b="1" dirty="0">
                <a:solidFill>
                  <a:srgbClr val="000000"/>
                </a:solidFill>
                <a:latin typeface="Calibri" panose="020F0502020204030204" pitchFamily="34" charset="0"/>
              </a:rPr>
              <a:t>! </a:t>
            </a:r>
            <a:r>
              <a:rPr lang="it-IT" dirty="0">
                <a:solidFill>
                  <a:srgbClr val="000000"/>
                </a:solidFill>
                <a:latin typeface="Calibri" panose="020F0502020204030204" pitchFamily="34" charset="0"/>
              </a:rPr>
              <a:t>Le notifiche saranno inviate solo ai dispositivi aggiornati con l'ultima versione dell'app. </a:t>
            </a:r>
            <a:endParaRPr lang="it-IT" dirty="0"/>
          </a:p>
        </p:txBody>
      </p:sp>
      <p:sp>
        <p:nvSpPr>
          <p:cNvPr id="3" name="Rettangolo 2">
            <a:extLst>
              <a:ext uri="{FF2B5EF4-FFF2-40B4-BE49-F238E27FC236}">
                <a16:creationId xmlns:a16="http://schemas.microsoft.com/office/drawing/2014/main" id="{868BD7C0-5C24-480F-8943-F18B183B4465}"/>
              </a:ext>
            </a:extLst>
          </p:cNvPr>
          <p:cNvSpPr/>
          <p:nvPr/>
        </p:nvSpPr>
        <p:spPr>
          <a:xfrm>
            <a:off x="259307" y="3614353"/>
            <a:ext cx="10181230" cy="2062103"/>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11. </a:t>
            </a:r>
            <a:r>
              <a:rPr lang="it-IT" dirty="0">
                <a:solidFill>
                  <a:srgbClr val="000000"/>
                </a:solidFill>
                <a:latin typeface="Calibri" panose="020F0502020204030204" pitchFamily="34" charset="0"/>
              </a:rPr>
              <a:t>Una volta inseriti i dati è possibile: </a:t>
            </a:r>
          </a:p>
          <a:p>
            <a:r>
              <a:rPr lang="it-IT" dirty="0">
                <a:solidFill>
                  <a:srgbClr val="000000"/>
                </a:solidFill>
                <a:latin typeface="Calibri" panose="020F0502020204030204" pitchFamily="34" charset="0"/>
              </a:rPr>
              <a:t>                         Salvare il compito e continuare in un secondo momento la sua creazione. Questo compito lo ritroveremo nella sezione </a:t>
            </a:r>
            <a:r>
              <a:rPr lang="it-IT" i="1" dirty="0">
                <a:solidFill>
                  <a:srgbClr val="000000"/>
                </a:solidFill>
                <a:latin typeface="Calibri" panose="020F0502020204030204" pitchFamily="34" charset="0"/>
              </a:rPr>
              <a:t>Compiti in Preparazione</a:t>
            </a:r>
            <a:r>
              <a:rPr lang="it-IT" dirty="0">
                <a:solidFill>
                  <a:srgbClr val="000000"/>
                </a:solidFill>
                <a:latin typeface="Calibri" panose="020F0502020204030204" pitchFamily="34" charset="0"/>
              </a:rPr>
              <a:t>. Con questa modalità non si invierà alcuna notifica. 	</a:t>
            </a:r>
          </a:p>
          <a:p>
            <a:r>
              <a:rPr lang="it-IT" dirty="0">
                <a:solidFill>
                  <a:srgbClr val="000000"/>
                </a:solidFill>
                <a:latin typeface="Calibri" panose="020F0502020204030204" pitchFamily="34" charset="0"/>
              </a:rPr>
              <a:t>                         Salvare il compito ed inviarlo agli alunni selezionati. Questo compito lo ritroveremo nella sezione </a:t>
            </a:r>
            <a:r>
              <a:rPr lang="it-IT" i="1" dirty="0">
                <a:solidFill>
                  <a:srgbClr val="000000"/>
                </a:solidFill>
                <a:latin typeface="Calibri" panose="020F0502020204030204" pitchFamily="34" charset="0"/>
              </a:rPr>
              <a:t>Compiti in Corso </a:t>
            </a:r>
            <a:r>
              <a:rPr lang="it-IT" dirty="0">
                <a:solidFill>
                  <a:srgbClr val="000000"/>
                </a:solidFill>
                <a:latin typeface="Calibri" panose="020F0502020204030204" pitchFamily="34" charset="0"/>
              </a:rPr>
              <a:t>e se impostata a “SÌ” l’invio delle notifiche sarà inviata la notifica all’APP. 	</a:t>
            </a:r>
          </a:p>
          <a:p>
            <a:r>
              <a:rPr lang="it-IT" dirty="0">
                <a:solidFill>
                  <a:srgbClr val="000000"/>
                </a:solidFill>
                <a:latin typeface="Calibri" panose="020F0502020204030204" pitchFamily="34" charset="0"/>
              </a:rPr>
              <a:t>                         Tornare indietro senza salvare. 	</a:t>
            </a:r>
          </a:p>
        </p:txBody>
      </p:sp>
      <p:pic>
        <p:nvPicPr>
          <p:cNvPr id="4" name="Immagine 3">
            <a:extLst>
              <a:ext uri="{FF2B5EF4-FFF2-40B4-BE49-F238E27FC236}">
                <a16:creationId xmlns:a16="http://schemas.microsoft.com/office/drawing/2014/main" id="{1914103E-0370-48C9-924D-ED8204F12D1F}"/>
              </a:ext>
            </a:extLst>
          </p:cNvPr>
          <p:cNvPicPr>
            <a:picLocks noChangeAspect="1"/>
          </p:cNvPicPr>
          <p:nvPr/>
        </p:nvPicPr>
        <p:blipFill>
          <a:blip r:embed="rId2"/>
          <a:stretch>
            <a:fillRect/>
          </a:stretch>
        </p:blipFill>
        <p:spPr>
          <a:xfrm>
            <a:off x="499990" y="4248766"/>
            <a:ext cx="628650" cy="266700"/>
          </a:xfrm>
          <a:prstGeom prst="rect">
            <a:avLst/>
          </a:prstGeom>
        </p:spPr>
      </p:pic>
      <p:pic>
        <p:nvPicPr>
          <p:cNvPr id="5" name="Immagine 4">
            <a:extLst>
              <a:ext uri="{FF2B5EF4-FFF2-40B4-BE49-F238E27FC236}">
                <a16:creationId xmlns:a16="http://schemas.microsoft.com/office/drawing/2014/main" id="{0B29F963-75CC-4DDF-8E5A-9E88D6C81828}"/>
              </a:ext>
            </a:extLst>
          </p:cNvPr>
          <p:cNvPicPr>
            <a:picLocks noChangeAspect="1"/>
          </p:cNvPicPr>
          <p:nvPr/>
        </p:nvPicPr>
        <p:blipFill>
          <a:blip r:embed="rId3"/>
          <a:stretch>
            <a:fillRect/>
          </a:stretch>
        </p:blipFill>
        <p:spPr>
          <a:xfrm>
            <a:off x="404953" y="4763811"/>
            <a:ext cx="1152939" cy="278296"/>
          </a:xfrm>
          <a:prstGeom prst="rect">
            <a:avLst/>
          </a:prstGeom>
        </p:spPr>
      </p:pic>
      <p:pic>
        <p:nvPicPr>
          <p:cNvPr id="6" name="Immagine 5">
            <a:extLst>
              <a:ext uri="{FF2B5EF4-FFF2-40B4-BE49-F238E27FC236}">
                <a16:creationId xmlns:a16="http://schemas.microsoft.com/office/drawing/2014/main" id="{56F49B63-84DC-477C-8F03-7F7807979B59}"/>
              </a:ext>
            </a:extLst>
          </p:cNvPr>
          <p:cNvPicPr>
            <a:picLocks noChangeAspect="1"/>
          </p:cNvPicPr>
          <p:nvPr/>
        </p:nvPicPr>
        <p:blipFill>
          <a:blip r:embed="rId4"/>
          <a:stretch>
            <a:fillRect/>
          </a:stretch>
        </p:blipFill>
        <p:spPr>
          <a:xfrm>
            <a:off x="409503" y="5399520"/>
            <a:ext cx="809625" cy="266700"/>
          </a:xfrm>
          <a:prstGeom prst="rect">
            <a:avLst/>
          </a:prstGeom>
        </p:spPr>
      </p:pic>
    </p:spTree>
    <p:extLst>
      <p:ext uri="{BB962C8B-B14F-4D97-AF65-F5344CB8AC3E}">
        <p14:creationId xmlns:p14="http://schemas.microsoft.com/office/powerpoint/2010/main" val="373728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494104-222F-4E46-B5BD-CBBFAF34ACDC}"/>
              </a:ext>
            </a:extLst>
          </p:cNvPr>
          <p:cNvSpPr/>
          <p:nvPr/>
        </p:nvSpPr>
        <p:spPr>
          <a:xfrm>
            <a:off x="163774" y="204716"/>
            <a:ext cx="2047164" cy="369332"/>
          </a:xfrm>
          <a:prstGeom prst="rect">
            <a:avLst/>
          </a:prstGeom>
        </p:spPr>
        <p:txBody>
          <a:bodyPr wrap="square">
            <a:spAutoFit/>
          </a:bodyPr>
          <a:lstStyle/>
          <a:p>
            <a:r>
              <a:rPr lang="it-IT" dirty="0">
                <a:solidFill>
                  <a:srgbClr val="000000"/>
                </a:solidFill>
                <a:latin typeface="Calibri" panose="020F0502020204030204" pitchFamily="34" charset="0"/>
              </a:rPr>
              <a:t>GESTIONE LEZIONI </a:t>
            </a:r>
            <a:endParaRPr lang="it-IT" dirty="0"/>
          </a:p>
        </p:txBody>
      </p:sp>
      <p:pic>
        <p:nvPicPr>
          <p:cNvPr id="3" name="Immagine 2">
            <a:extLst>
              <a:ext uri="{FF2B5EF4-FFF2-40B4-BE49-F238E27FC236}">
                <a16:creationId xmlns:a16="http://schemas.microsoft.com/office/drawing/2014/main" id="{F4FCAC1E-4807-482D-9BF3-C917F0D57EEF}"/>
              </a:ext>
            </a:extLst>
          </p:cNvPr>
          <p:cNvPicPr>
            <a:picLocks noChangeAspect="1"/>
          </p:cNvPicPr>
          <p:nvPr/>
        </p:nvPicPr>
        <p:blipFill>
          <a:blip r:embed="rId2"/>
          <a:stretch>
            <a:fillRect/>
          </a:stretch>
        </p:blipFill>
        <p:spPr>
          <a:xfrm>
            <a:off x="2210938" y="204716"/>
            <a:ext cx="4492487" cy="1252330"/>
          </a:xfrm>
          <a:prstGeom prst="rect">
            <a:avLst/>
          </a:prstGeom>
        </p:spPr>
      </p:pic>
      <p:sp>
        <p:nvSpPr>
          <p:cNvPr id="4" name="Rettangolo 3">
            <a:extLst>
              <a:ext uri="{FF2B5EF4-FFF2-40B4-BE49-F238E27FC236}">
                <a16:creationId xmlns:a16="http://schemas.microsoft.com/office/drawing/2014/main" id="{6B1BBE73-FC7E-4F58-A954-9D089E5996E5}"/>
              </a:ext>
            </a:extLst>
          </p:cNvPr>
          <p:cNvSpPr/>
          <p:nvPr/>
        </p:nvSpPr>
        <p:spPr>
          <a:xfrm>
            <a:off x="7067166" y="574049"/>
            <a:ext cx="4492487" cy="923330"/>
          </a:xfrm>
          <a:prstGeom prst="rect">
            <a:avLst/>
          </a:prstGeom>
        </p:spPr>
        <p:txBody>
          <a:bodyPr wrap="square">
            <a:spAutoFit/>
          </a:bodyPr>
          <a:lstStyle/>
          <a:p>
            <a:r>
              <a:rPr lang="it-IT" dirty="0">
                <a:solidFill>
                  <a:srgbClr val="000000"/>
                </a:solidFill>
                <a:latin typeface="Calibri" panose="020F0502020204030204" pitchFamily="34" charset="0"/>
              </a:rPr>
              <a:t>Cliccando sulla </a:t>
            </a:r>
            <a:r>
              <a:rPr lang="it-IT" dirty="0" err="1">
                <a:solidFill>
                  <a:srgbClr val="000000"/>
                </a:solidFill>
                <a:latin typeface="Calibri" panose="020F0502020204030204" pitchFamily="34" charset="0"/>
              </a:rPr>
              <a:t>tile</a:t>
            </a:r>
            <a:r>
              <a:rPr lang="it-IT" dirty="0">
                <a:solidFill>
                  <a:srgbClr val="000000"/>
                </a:solidFill>
                <a:latin typeface="Calibri" panose="020F0502020204030204" pitchFamily="34" charset="0"/>
              </a:rPr>
              <a:t> riportata a lato è possibile accedere alla visualizzazione delle lezioni create in precedenza. </a:t>
            </a:r>
            <a:endParaRPr lang="it-IT" dirty="0"/>
          </a:p>
        </p:txBody>
      </p:sp>
      <p:sp>
        <p:nvSpPr>
          <p:cNvPr id="5" name="Rettangolo 4">
            <a:extLst>
              <a:ext uri="{FF2B5EF4-FFF2-40B4-BE49-F238E27FC236}">
                <a16:creationId xmlns:a16="http://schemas.microsoft.com/office/drawing/2014/main" id="{084CC2E0-55D9-42F0-8E3F-46F89B8E581C}"/>
              </a:ext>
            </a:extLst>
          </p:cNvPr>
          <p:cNvSpPr/>
          <p:nvPr/>
        </p:nvSpPr>
        <p:spPr>
          <a:xfrm rot="10800000" flipV="1">
            <a:off x="163772" y="1815658"/>
            <a:ext cx="4217158" cy="646331"/>
          </a:xfrm>
          <a:prstGeom prst="rect">
            <a:avLst/>
          </a:prstGeom>
        </p:spPr>
        <p:txBody>
          <a:bodyPr wrap="square">
            <a:spAutoFit/>
          </a:bodyPr>
          <a:lstStyle/>
          <a:p>
            <a:r>
              <a:rPr lang="it-IT" dirty="0">
                <a:solidFill>
                  <a:srgbClr val="000000"/>
                </a:solidFill>
                <a:latin typeface="Calibri" panose="020F0502020204030204" pitchFamily="34" charset="0"/>
              </a:rPr>
              <a:t>Il programma mostrerà la seguente finestra: </a:t>
            </a:r>
            <a:endParaRPr lang="it-IT" dirty="0"/>
          </a:p>
        </p:txBody>
      </p:sp>
      <p:pic>
        <p:nvPicPr>
          <p:cNvPr id="6" name="Immagine 5">
            <a:extLst>
              <a:ext uri="{FF2B5EF4-FFF2-40B4-BE49-F238E27FC236}">
                <a16:creationId xmlns:a16="http://schemas.microsoft.com/office/drawing/2014/main" id="{3C373B29-7640-4B4E-AB35-FB346BAAE92B}"/>
              </a:ext>
            </a:extLst>
          </p:cNvPr>
          <p:cNvPicPr>
            <a:picLocks noChangeAspect="1"/>
          </p:cNvPicPr>
          <p:nvPr/>
        </p:nvPicPr>
        <p:blipFill>
          <a:blip r:embed="rId3"/>
          <a:stretch>
            <a:fillRect/>
          </a:stretch>
        </p:blipFill>
        <p:spPr>
          <a:xfrm>
            <a:off x="3643952" y="1640060"/>
            <a:ext cx="8384276" cy="997527"/>
          </a:xfrm>
          <a:prstGeom prst="rect">
            <a:avLst/>
          </a:prstGeom>
        </p:spPr>
      </p:pic>
      <p:sp>
        <p:nvSpPr>
          <p:cNvPr id="7" name="Rettangolo 6">
            <a:extLst>
              <a:ext uri="{FF2B5EF4-FFF2-40B4-BE49-F238E27FC236}">
                <a16:creationId xmlns:a16="http://schemas.microsoft.com/office/drawing/2014/main" id="{425D590B-3604-4D42-A131-51045FB01987}"/>
              </a:ext>
            </a:extLst>
          </p:cNvPr>
          <p:cNvSpPr/>
          <p:nvPr/>
        </p:nvSpPr>
        <p:spPr>
          <a:xfrm>
            <a:off x="3048000" y="2782669"/>
            <a:ext cx="8980228" cy="1015663"/>
          </a:xfrm>
          <a:prstGeom prst="rect">
            <a:avLst/>
          </a:prstGeom>
        </p:spPr>
        <p:txBody>
          <a:bodyPr wrap="square">
            <a:spAutoFit/>
          </a:bodyPr>
          <a:lstStyle/>
          <a:p>
            <a:r>
              <a:rPr lang="it-IT" sz="2400" dirty="0">
                <a:solidFill>
                  <a:srgbClr val="000000"/>
                </a:solidFill>
                <a:latin typeface="Calibri" panose="020F0502020204030204" pitchFamily="34" charset="0"/>
              </a:rPr>
              <a:t>L</a:t>
            </a:r>
            <a:r>
              <a:rPr lang="it-IT" dirty="0">
                <a:solidFill>
                  <a:srgbClr val="000000"/>
                </a:solidFill>
                <a:latin typeface="Calibri" panose="020F0502020204030204" pitchFamily="34" charset="0"/>
              </a:rPr>
              <a:t>EZIONI IN </a:t>
            </a:r>
            <a:r>
              <a:rPr lang="it-IT" sz="2400" dirty="0">
                <a:solidFill>
                  <a:srgbClr val="000000"/>
                </a:solidFill>
                <a:latin typeface="Calibri" panose="020F0502020204030204" pitchFamily="34" charset="0"/>
              </a:rPr>
              <a:t>P</a:t>
            </a:r>
            <a:r>
              <a:rPr lang="it-IT" dirty="0">
                <a:solidFill>
                  <a:srgbClr val="000000"/>
                </a:solidFill>
                <a:latin typeface="Calibri" panose="020F0502020204030204" pitchFamily="34" charset="0"/>
              </a:rPr>
              <a:t>REPARAZIONE </a:t>
            </a:r>
          </a:p>
          <a:p>
            <a:r>
              <a:rPr lang="it-IT" dirty="0">
                <a:solidFill>
                  <a:srgbClr val="000000"/>
                </a:solidFill>
                <a:latin typeface="Calibri" panose="020F0502020204030204" pitchFamily="34" charset="0"/>
              </a:rPr>
              <a:t>Cliccando sulla voce “Lezioni preparazione” il programma prospetterà l’elenco delle lezioni create dal docente, ma non ancora inviate e condivise con gli alunni. </a:t>
            </a:r>
            <a:endParaRPr lang="it-IT" dirty="0"/>
          </a:p>
        </p:txBody>
      </p:sp>
      <p:pic>
        <p:nvPicPr>
          <p:cNvPr id="8" name="Immagine 7">
            <a:extLst>
              <a:ext uri="{FF2B5EF4-FFF2-40B4-BE49-F238E27FC236}">
                <a16:creationId xmlns:a16="http://schemas.microsoft.com/office/drawing/2014/main" id="{DD92642A-EA61-49F3-9A28-5AC067CB1906}"/>
              </a:ext>
            </a:extLst>
          </p:cNvPr>
          <p:cNvPicPr>
            <a:picLocks noChangeAspect="1"/>
          </p:cNvPicPr>
          <p:nvPr/>
        </p:nvPicPr>
        <p:blipFill>
          <a:blip r:embed="rId4"/>
          <a:stretch>
            <a:fillRect/>
          </a:stretch>
        </p:blipFill>
        <p:spPr>
          <a:xfrm>
            <a:off x="989462" y="3975766"/>
            <a:ext cx="10213075" cy="2191812"/>
          </a:xfrm>
          <a:prstGeom prst="rect">
            <a:avLst/>
          </a:prstGeom>
        </p:spPr>
      </p:pic>
    </p:spTree>
    <p:extLst>
      <p:ext uri="{BB962C8B-B14F-4D97-AF65-F5344CB8AC3E}">
        <p14:creationId xmlns:p14="http://schemas.microsoft.com/office/powerpoint/2010/main" val="767835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3BE0E71-C2F5-4873-A242-8563B38D367A}"/>
              </a:ext>
            </a:extLst>
          </p:cNvPr>
          <p:cNvSpPr/>
          <p:nvPr/>
        </p:nvSpPr>
        <p:spPr>
          <a:xfrm>
            <a:off x="245660" y="259308"/>
            <a:ext cx="11627892" cy="6463308"/>
          </a:xfrm>
          <a:prstGeom prst="rect">
            <a:avLst/>
          </a:prstGeom>
        </p:spPr>
        <p:txBody>
          <a:bodyPr wrap="square">
            <a:spAutoFit/>
          </a:bodyPr>
          <a:lstStyle/>
          <a:p>
            <a:r>
              <a:rPr lang="it-IT" dirty="0">
                <a:solidFill>
                  <a:srgbClr val="000000"/>
                </a:solidFill>
                <a:latin typeface="Calibri" panose="020F0502020204030204" pitchFamily="34" charset="0"/>
              </a:rPr>
              <a:t>I dati che vengono mostrati in questo elenco sono (la colonna comandi la analizziamo per ultima per comodità di scrittura): </a:t>
            </a:r>
          </a:p>
          <a:p>
            <a:r>
              <a:rPr lang="it-IT" b="1" dirty="0">
                <a:solidFill>
                  <a:srgbClr val="000000"/>
                </a:solidFill>
                <a:latin typeface="Calibri" panose="020F0502020204030204" pitchFamily="34" charset="0"/>
              </a:rPr>
              <a:t>Materia. </a:t>
            </a:r>
            <a:r>
              <a:rPr lang="it-IT" dirty="0">
                <a:solidFill>
                  <a:srgbClr val="000000"/>
                </a:solidFill>
                <a:latin typeface="Calibri" panose="020F0502020204030204" pitchFamily="34" charset="0"/>
              </a:rPr>
              <a:t>La materia indicata dal docente al momento della creazione dei dati che vengono mostrati in questo elenco sono (la colonna comandi la analizziamo per ultima per comodità di scrittura): </a:t>
            </a:r>
          </a:p>
          <a:p>
            <a:r>
              <a:rPr lang="it-IT" b="1" dirty="0">
                <a:solidFill>
                  <a:srgbClr val="000000"/>
                </a:solidFill>
                <a:latin typeface="Calibri" panose="020F0502020204030204" pitchFamily="34" charset="0"/>
              </a:rPr>
              <a:t>Materia. </a:t>
            </a:r>
            <a:r>
              <a:rPr lang="it-IT" dirty="0">
                <a:solidFill>
                  <a:srgbClr val="000000"/>
                </a:solidFill>
                <a:latin typeface="Calibri" panose="020F0502020204030204" pitchFamily="34" charset="0"/>
              </a:rPr>
              <a:t>La materia indicata dal docente al momento della creazione della lezione. </a:t>
            </a:r>
          </a:p>
          <a:p>
            <a:r>
              <a:rPr lang="it-IT" b="1" dirty="0">
                <a:solidFill>
                  <a:srgbClr val="000000"/>
                </a:solidFill>
                <a:latin typeface="Calibri" panose="020F0502020204030204" pitchFamily="34" charset="0"/>
              </a:rPr>
              <a:t>Tipo. </a:t>
            </a:r>
            <a:r>
              <a:rPr lang="it-IT" dirty="0">
                <a:solidFill>
                  <a:srgbClr val="000000"/>
                </a:solidFill>
                <a:latin typeface="Calibri" panose="020F0502020204030204" pitchFamily="34" charset="0"/>
              </a:rPr>
              <a:t>Il tipo di lezione indicato dal docente al momento della creazione. </a:t>
            </a:r>
          </a:p>
          <a:p>
            <a:r>
              <a:rPr lang="it-IT" b="1" dirty="0">
                <a:solidFill>
                  <a:srgbClr val="000000"/>
                </a:solidFill>
                <a:latin typeface="Calibri" panose="020F0502020204030204" pitchFamily="34" charset="0"/>
              </a:rPr>
              <a:t>Titolo. </a:t>
            </a:r>
            <a:r>
              <a:rPr lang="it-IT" dirty="0">
                <a:solidFill>
                  <a:srgbClr val="000000"/>
                </a:solidFill>
                <a:latin typeface="Calibri" panose="020F0502020204030204" pitchFamily="34" charset="0"/>
              </a:rPr>
              <a:t>L’oggetto inserito dal docente al momento della creazione della lezione. </a:t>
            </a:r>
          </a:p>
          <a:p>
            <a:r>
              <a:rPr lang="it-IT" b="1" dirty="0">
                <a:solidFill>
                  <a:srgbClr val="000000"/>
                </a:solidFill>
                <a:latin typeface="Calibri" panose="020F0502020204030204" pitchFamily="34" charset="0"/>
              </a:rPr>
              <a:t>Classi. </a:t>
            </a:r>
            <a:r>
              <a:rPr lang="it-IT" dirty="0">
                <a:solidFill>
                  <a:srgbClr val="000000"/>
                </a:solidFill>
                <a:latin typeface="Calibri" panose="020F0502020204030204" pitchFamily="34" charset="0"/>
              </a:rPr>
              <a:t>Le classi indicate alle quali si desidera inviare la lezione. </a:t>
            </a:r>
          </a:p>
          <a:p>
            <a:r>
              <a:rPr lang="it-IT" b="1" dirty="0">
                <a:solidFill>
                  <a:srgbClr val="000000"/>
                </a:solidFill>
                <a:latin typeface="Calibri" panose="020F0502020204030204" pitchFamily="34" charset="0"/>
              </a:rPr>
              <a:t>Data inserimento. </a:t>
            </a:r>
            <a:r>
              <a:rPr lang="it-IT" dirty="0">
                <a:solidFill>
                  <a:srgbClr val="000000"/>
                </a:solidFill>
                <a:latin typeface="Calibri" panose="020F0502020204030204" pitchFamily="34" charset="0"/>
              </a:rPr>
              <a:t>Indica la data e l’ora in cui si è creata la lezione. </a:t>
            </a:r>
          </a:p>
          <a:p>
            <a:r>
              <a:rPr lang="it-IT" b="1" dirty="0">
                <a:solidFill>
                  <a:srgbClr val="000000"/>
                </a:solidFill>
                <a:latin typeface="Calibri" panose="020F0502020204030204" pitchFamily="34" charset="0"/>
              </a:rPr>
              <a:t>Data Lezione. </a:t>
            </a:r>
            <a:r>
              <a:rPr lang="it-IT" dirty="0">
                <a:solidFill>
                  <a:srgbClr val="000000"/>
                </a:solidFill>
                <a:latin typeface="Calibri" panose="020F0502020204030204" pitchFamily="34" charset="0"/>
              </a:rPr>
              <a:t>Indica la data in cui gli studenti dovranno seguire la lezione. </a:t>
            </a:r>
          </a:p>
          <a:p>
            <a:r>
              <a:rPr lang="it-IT" b="1" dirty="0">
                <a:solidFill>
                  <a:srgbClr val="000000"/>
                </a:solidFill>
                <a:latin typeface="Calibri" panose="020F0502020204030204" pitchFamily="34" charset="0"/>
              </a:rPr>
              <a:t>Alunni. </a:t>
            </a:r>
            <a:r>
              <a:rPr lang="it-IT" dirty="0">
                <a:solidFill>
                  <a:srgbClr val="000000"/>
                </a:solidFill>
                <a:latin typeface="Calibri" panose="020F0502020204030204" pitchFamily="34" charset="0"/>
              </a:rPr>
              <a:t>Il numero di alunni a cui è stata assegnata la lezione.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sarà quindi possibile: </a:t>
            </a:r>
          </a:p>
          <a:p>
            <a:r>
              <a:rPr lang="it-IT" dirty="0">
                <a:solidFill>
                  <a:srgbClr val="000000"/>
                </a:solidFill>
                <a:latin typeface="Calibri" panose="020F0502020204030204" pitchFamily="34" charset="0"/>
              </a:rPr>
              <a:t>Accedere alla scheda della lezione per completarla ed inviarla agli alunni.   </a:t>
            </a:r>
          </a:p>
          <a:p>
            <a:r>
              <a:rPr lang="it-IT" dirty="0">
                <a:solidFill>
                  <a:srgbClr val="000000"/>
                </a:solidFill>
                <a:latin typeface="Calibri" panose="020F0502020204030204" pitchFamily="34" charset="0"/>
              </a:rPr>
              <a:t>Eliminare la lezione. 	</a:t>
            </a:r>
          </a:p>
          <a:p>
            <a:r>
              <a:rPr lang="it-IT" dirty="0">
                <a:solidFill>
                  <a:srgbClr val="000000"/>
                </a:solidFill>
                <a:latin typeface="Calibri" panose="020F0502020204030204" pitchFamily="34" charset="0"/>
              </a:rPr>
              <a:t>a lezione. </a:t>
            </a:r>
          </a:p>
          <a:p>
            <a:r>
              <a:rPr lang="it-IT" b="1" dirty="0">
                <a:solidFill>
                  <a:srgbClr val="000000"/>
                </a:solidFill>
                <a:latin typeface="Calibri" panose="020F0502020204030204" pitchFamily="34" charset="0"/>
              </a:rPr>
              <a:t>Tipo. </a:t>
            </a:r>
            <a:r>
              <a:rPr lang="it-IT" dirty="0">
                <a:solidFill>
                  <a:srgbClr val="000000"/>
                </a:solidFill>
                <a:latin typeface="Calibri" panose="020F0502020204030204" pitchFamily="34" charset="0"/>
              </a:rPr>
              <a:t>Il tipo di lezione indicato dal docente al momento della creazione. </a:t>
            </a:r>
          </a:p>
          <a:p>
            <a:r>
              <a:rPr lang="it-IT" b="1" dirty="0">
                <a:solidFill>
                  <a:srgbClr val="000000"/>
                </a:solidFill>
                <a:latin typeface="Calibri" panose="020F0502020204030204" pitchFamily="34" charset="0"/>
              </a:rPr>
              <a:t>Titolo. </a:t>
            </a:r>
            <a:r>
              <a:rPr lang="it-IT" dirty="0">
                <a:solidFill>
                  <a:srgbClr val="000000"/>
                </a:solidFill>
                <a:latin typeface="Calibri" panose="020F0502020204030204" pitchFamily="34" charset="0"/>
              </a:rPr>
              <a:t>L’oggetto inserito dal docente al momento della creazione della lezione. </a:t>
            </a:r>
          </a:p>
          <a:p>
            <a:r>
              <a:rPr lang="it-IT" b="1" dirty="0">
                <a:solidFill>
                  <a:srgbClr val="000000"/>
                </a:solidFill>
                <a:latin typeface="Calibri" panose="020F0502020204030204" pitchFamily="34" charset="0"/>
              </a:rPr>
              <a:t>Classi. </a:t>
            </a:r>
            <a:r>
              <a:rPr lang="it-IT" dirty="0">
                <a:solidFill>
                  <a:srgbClr val="000000"/>
                </a:solidFill>
                <a:latin typeface="Calibri" panose="020F0502020204030204" pitchFamily="34" charset="0"/>
              </a:rPr>
              <a:t>Le classi indicate alle quali si desidera inviare la lezione. </a:t>
            </a:r>
          </a:p>
          <a:p>
            <a:r>
              <a:rPr lang="it-IT" b="1" dirty="0">
                <a:solidFill>
                  <a:srgbClr val="000000"/>
                </a:solidFill>
                <a:latin typeface="Calibri" panose="020F0502020204030204" pitchFamily="34" charset="0"/>
              </a:rPr>
              <a:t>Data inserimento. </a:t>
            </a:r>
            <a:r>
              <a:rPr lang="it-IT" dirty="0">
                <a:solidFill>
                  <a:srgbClr val="000000"/>
                </a:solidFill>
                <a:latin typeface="Calibri" panose="020F0502020204030204" pitchFamily="34" charset="0"/>
              </a:rPr>
              <a:t>Indica la data e l’ora in cui si è creata la lezione. </a:t>
            </a:r>
          </a:p>
          <a:p>
            <a:r>
              <a:rPr lang="it-IT" b="1" dirty="0">
                <a:solidFill>
                  <a:srgbClr val="000000"/>
                </a:solidFill>
                <a:latin typeface="Calibri" panose="020F0502020204030204" pitchFamily="34" charset="0"/>
              </a:rPr>
              <a:t>Data Lezione. </a:t>
            </a:r>
            <a:r>
              <a:rPr lang="it-IT" dirty="0">
                <a:solidFill>
                  <a:srgbClr val="000000"/>
                </a:solidFill>
                <a:latin typeface="Calibri" panose="020F0502020204030204" pitchFamily="34" charset="0"/>
              </a:rPr>
              <a:t>Indica la data in cui gli studenti dovranno seguire la lezione. </a:t>
            </a:r>
          </a:p>
          <a:p>
            <a:r>
              <a:rPr lang="it-IT" b="1" dirty="0">
                <a:solidFill>
                  <a:srgbClr val="000000"/>
                </a:solidFill>
                <a:latin typeface="Calibri" panose="020F0502020204030204" pitchFamily="34" charset="0"/>
              </a:rPr>
              <a:t>Alunni. </a:t>
            </a:r>
            <a:r>
              <a:rPr lang="it-IT" dirty="0">
                <a:solidFill>
                  <a:srgbClr val="000000"/>
                </a:solidFill>
                <a:latin typeface="Calibri" panose="020F0502020204030204" pitchFamily="34" charset="0"/>
              </a:rPr>
              <a:t>Il numero di alunni a cui è stata assegnata la lezione.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sarà quindi possibile: </a:t>
            </a:r>
          </a:p>
          <a:p>
            <a:r>
              <a:rPr lang="it-IT" dirty="0">
                <a:solidFill>
                  <a:srgbClr val="000000"/>
                </a:solidFill>
                <a:latin typeface="Calibri" panose="020F0502020204030204" pitchFamily="34" charset="0"/>
              </a:rPr>
              <a:t>                                Accedere alla scheda della lezione per completarla ed inviarla agli alunni .	</a:t>
            </a:r>
          </a:p>
          <a:p>
            <a:r>
              <a:rPr lang="it-IT" dirty="0">
                <a:solidFill>
                  <a:srgbClr val="000000"/>
                </a:solidFill>
                <a:latin typeface="Calibri" panose="020F0502020204030204" pitchFamily="34" charset="0"/>
              </a:rPr>
              <a:t>                                Eliminare la lezione. 	</a:t>
            </a:r>
          </a:p>
        </p:txBody>
      </p:sp>
      <p:pic>
        <p:nvPicPr>
          <p:cNvPr id="3" name="Immagine 2">
            <a:extLst>
              <a:ext uri="{FF2B5EF4-FFF2-40B4-BE49-F238E27FC236}">
                <a16:creationId xmlns:a16="http://schemas.microsoft.com/office/drawing/2014/main" id="{C908CDFB-7CE4-4937-AC97-AC32EE3C961B}"/>
              </a:ext>
            </a:extLst>
          </p:cNvPr>
          <p:cNvPicPr>
            <a:picLocks noChangeAspect="1"/>
          </p:cNvPicPr>
          <p:nvPr/>
        </p:nvPicPr>
        <p:blipFill>
          <a:blip r:embed="rId2"/>
          <a:stretch>
            <a:fillRect/>
          </a:stretch>
        </p:blipFill>
        <p:spPr>
          <a:xfrm>
            <a:off x="457003" y="6058121"/>
            <a:ext cx="1510748" cy="278296"/>
          </a:xfrm>
          <a:prstGeom prst="rect">
            <a:avLst/>
          </a:prstGeom>
        </p:spPr>
      </p:pic>
      <p:pic>
        <p:nvPicPr>
          <p:cNvPr id="4" name="Immagine 3">
            <a:extLst>
              <a:ext uri="{FF2B5EF4-FFF2-40B4-BE49-F238E27FC236}">
                <a16:creationId xmlns:a16="http://schemas.microsoft.com/office/drawing/2014/main" id="{367E1D9D-1CD5-424F-BF51-BC2850C03AB1}"/>
              </a:ext>
            </a:extLst>
          </p:cNvPr>
          <p:cNvPicPr>
            <a:picLocks noChangeAspect="1"/>
          </p:cNvPicPr>
          <p:nvPr/>
        </p:nvPicPr>
        <p:blipFill>
          <a:blip r:embed="rId3"/>
          <a:stretch>
            <a:fillRect/>
          </a:stretch>
        </p:blipFill>
        <p:spPr>
          <a:xfrm>
            <a:off x="457003" y="6410542"/>
            <a:ext cx="1510748" cy="268357"/>
          </a:xfrm>
          <a:prstGeom prst="rect">
            <a:avLst/>
          </a:prstGeom>
        </p:spPr>
      </p:pic>
    </p:spTree>
    <p:extLst>
      <p:ext uri="{BB962C8B-B14F-4D97-AF65-F5344CB8AC3E}">
        <p14:creationId xmlns:p14="http://schemas.microsoft.com/office/powerpoint/2010/main" val="2572959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B7DE0DF-2A62-42BC-A963-B49DB05D718F}"/>
              </a:ext>
            </a:extLst>
          </p:cNvPr>
          <p:cNvSpPr/>
          <p:nvPr/>
        </p:nvSpPr>
        <p:spPr>
          <a:xfrm>
            <a:off x="204716" y="163773"/>
            <a:ext cx="7042245" cy="738664"/>
          </a:xfrm>
          <a:prstGeom prst="rect">
            <a:avLst/>
          </a:prstGeom>
        </p:spPr>
        <p:txBody>
          <a:bodyPr wrap="square">
            <a:spAutoFit/>
          </a:bodyPr>
          <a:lstStyle/>
          <a:p>
            <a:r>
              <a:rPr lang="it-IT" sz="2400" dirty="0">
                <a:solidFill>
                  <a:srgbClr val="000000"/>
                </a:solidFill>
                <a:latin typeface="Calibri" panose="020F0502020204030204" pitchFamily="34" charset="0"/>
              </a:rPr>
              <a:t>L</a:t>
            </a:r>
            <a:r>
              <a:rPr lang="it-IT" dirty="0">
                <a:solidFill>
                  <a:srgbClr val="000000"/>
                </a:solidFill>
                <a:latin typeface="Calibri" panose="020F0502020204030204" pitchFamily="34" charset="0"/>
              </a:rPr>
              <a:t>EZIONI IN </a:t>
            </a:r>
            <a:r>
              <a:rPr lang="it-IT" sz="2400" dirty="0">
                <a:solidFill>
                  <a:srgbClr val="000000"/>
                </a:solidFill>
                <a:latin typeface="Calibri" panose="020F0502020204030204" pitchFamily="34" charset="0"/>
              </a:rPr>
              <a:t>C</a:t>
            </a:r>
            <a:r>
              <a:rPr lang="it-IT" dirty="0">
                <a:solidFill>
                  <a:srgbClr val="000000"/>
                </a:solidFill>
                <a:latin typeface="Calibri" panose="020F0502020204030204" pitchFamily="34" charset="0"/>
              </a:rPr>
              <a:t>ORSO </a:t>
            </a:r>
          </a:p>
          <a:p>
            <a:r>
              <a:rPr lang="it-IT" dirty="0">
                <a:solidFill>
                  <a:srgbClr val="000000"/>
                </a:solidFill>
                <a:latin typeface="Calibri" panose="020F0502020204030204" pitchFamily="34" charset="0"/>
              </a:rPr>
              <a:t>Cliccando sulla voce “Lezioni </a:t>
            </a:r>
            <a:endParaRPr lang="it-IT" dirty="0"/>
          </a:p>
        </p:txBody>
      </p:sp>
      <p:sp>
        <p:nvSpPr>
          <p:cNvPr id="3" name="Rettangolo 2">
            <a:extLst>
              <a:ext uri="{FF2B5EF4-FFF2-40B4-BE49-F238E27FC236}">
                <a16:creationId xmlns:a16="http://schemas.microsoft.com/office/drawing/2014/main" id="{964E1E71-6655-46BE-870B-C45BC6C5E3D7}"/>
              </a:ext>
            </a:extLst>
          </p:cNvPr>
          <p:cNvSpPr/>
          <p:nvPr/>
        </p:nvSpPr>
        <p:spPr>
          <a:xfrm>
            <a:off x="3280012" y="327547"/>
            <a:ext cx="8375176" cy="523220"/>
          </a:xfrm>
          <a:prstGeom prst="rect">
            <a:avLst/>
          </a:prstGeom>
        </p:spPr>
        <p:txBody>
          <a:bodyPr wrap="square">
            <a:spAutoFit/>
          </a:bodyPr>
          <a:lstStyle/>
          <a:p>
            <a:r>
              <a:rPr lang="it-IT" sz="1400" dirty="0">
                <a:solidFill>
                  <a:srgbClr val="000000"/>
                </a:solidFill>
                <a:latin typeface="Calibri" panose="020F0502020204030204" pitchFamily="34" charset="0"/>
              </a:rPr>
              <a:t>Cliccando sulla voce “Lezioni in Corso” il programma prospetterà l’elenco delle lezioni create dal docente e già inviate e condivise con gli alunni. </a:t>
            </a:r>
            <a:endParaRPr lang="it-IT" sz="1400" dirty="0"/>
          </a:p>
        </p:txBody>
      </p:sp>
      <p:pic>
        <p:nvPicPr>
          <p:cNvPr id="4" name="Immagine 3">
            <a:extLst>
              <a:ext uri="{FF2B5EF4-FFF2-40B4-BE49-F238E27FC236}">
                <a16:creationId xmlns:a16="http://schemas.microsoft.com/office/drawing/2014/main" id="{84CB8702-CFB4-463C-A43E-287CD25F7377}"/>
              </a:ext>
            </a:extLst>
          </p:cNvPr>
          <p:cNvPicPr>
            <a:picLocks noChangeAspect="1"/>
          </p:cNvPicPr>
          <p:nvPr/>
        </p:nvPicPr>
        <p:blipFill>
          <a:blip r:embed="rId2"/>
          <a:stretch>
            <a:fillRect/>
          </a:stretch>
        </p:blipFill>
        <p:spPr>
          <a:xfrm>
            <a:off x="1610437" y="1014541"/>
            <a:ext cx="10044752" cy="1653158"/>
          </a:xfrm>
          <a:prstGeom prst="rect">
            <a:avLst/>
          </a:prstGeom>
        </p:spPr>
      </p:pic>
      <p:sp>
        <p:nvSpPr>
          <p:cNvPr id="5" name="Rettangolo 4">
            <a:extLst>
              <a:ext uri="{FF2B5EF4-FFF2-40B4-BE49-F238E27FC236}">
                <a16:creationId xmlns:a16="http://schemas.microsoft.com/office/drawing/2014/main" id="{69161D9D-32BD-473A-84E8-F57A1B32A940}"/>
              </a:ext>
            </a:extLst>
          </p:cNvPr>
          <p:cNvSpPr/>
          <p:nvPr/>
        </p:nvSpPr>
        <p:spPr>
          <a:xfrm>
            <a:off x="300251" y="2988860"/>
            <a:ext cx="11518710" cy="3416320"/>
          </a:xfrm>
          <a:prstGeom prst="rect">
            <a:avLst/>
          </a:prstGeom>
        </p:spPr>
        <p:txBody>
          <a:bodyPr wrap="square">
            <a:spAutoFit/>
          </a:bodyPr>
          <a:lstStyle/>
          <a:p>
            <a:r>
              <a:rPr lang="it-IT" dirty="0">
                <a:solidFill>
                  <a:srgbClr val="000000"/>
                </a:solidFill>
                <a:latin typeface="Calibri" panose="020F0502020204030204" pitchFamily="34" charset="0"/>
              </a:rPr>
              <a:t>I dati che vengono mostrati in questo elenco sono (la colonna comandi la analizziamo per ultima per comodità di scrittura): </a:t>
            </a:r>
          </a:p>
          <a:p>
            <a:r>
              <a:rPr lang="it-IT" b="1" dirty="0">
                <a:solidFill>
                  <a:srgbClr val="000000"/>
                </a:solidFill>
                <a:latin typeface="Calibri" panose="020F0502020204030204" pitchFamily="34" charset="0"/>
              </a:rPr>
              <a:t>Materia. </a:t>
            </a:r>
            <a:r>
              <a:rPr lang="it-IT" dirty="0">
                <a:solidFill>
                  <a:srgbClr val="000000"/>
                </a:solidFill>
                <a:latin typeface="Calibri" panose="020F0502020204030204" pitchFamily="34" charset="0"/>
              </a:rPr>
              <a:t>La materia indicata dal docente al momento della creazione della lezione. </a:t>
            </a:r>
          </a:p>
          <a:p>
            <a:r>
              <a:rPr lang="it-IT" b="1" dirty="0">
                <a:solidFill>
                  <a:srgbClr val="000000"/>
                </a:solidFill>
                <a:latin typeface="Calibri" panose="020F0502020204030204" pitchFamily="34" charset="0"/>
              </a:rPr>
              <a:t>Tipo. </a:t>
            </a:r>
            <a:r>
              <a:rPr lang="it-IT" dirty="0">
                <a:solidFill>
                  <a:srgbClr val="000000"/>
                </a:solidFill>
                <a:latin typeface="Calibri" panose="020F0502020204030204" pitchFamily="34" charset="0"/>
              </a:rPr>
              <a:t>Il tipo di lezione indicato dal docente al momento della creazione. </a:t>
            </a:r>
          </a:p>
          <a:p>
            <a:r>
              <a:rPr lang="it-IT" b="1" dirty="0">
                <a:solidFill>
                  <a:srgbClr val="000000"/>
                </a:solidFill>
                <a:latin typeface="Calibri" panose="020F0502020204030204" pitchFamily="34" charset="0"/>
              </a:rPr>
              <a:t>Titolo. </a:t>
            </a:r>
            <a:r>
              <a:rPr lang="it-IT" dirty="0">
                <a:solidFill>
                  <a:srgbClr val="000000"/>
                </a:solidFill>
                <a:latin typeface="Calibri" panose="020F0502020204030204" pitchFamily="34" charset="0"/>
              </a:rPr>
              <a:t>L’oggetto inserito dal docente al momento della creazione della lezione. </a:t>
            </a:r>
          </a:p>
          <a:p>
            <a:r>
              <a:rPr lang="it-IT" b="1" dirty="0">
                <a:solidFill>
                  <a:srgbClr val="000000"/>
                </a:solidFill>
                <a:latin typeface="Calibri" panose="020F0502020204030204" pitchFamily="34" charset="0"/>
              </a:rPr>
              <a:t>Classi. </a:t>
            </a:r>
            <a:r>
              <a:rPr lang="it-IT" dirty="0">
                <a:solidFill>
                  <a:srgbClr val="000000"/>
                </a:solidFill>
                <a:latin typeface="Calibri" panose="020F0502020204030204" pitchFamily="34" charset="0"/>
              </a:rPr>
              <a:t>Indica le classi con le quali si è condivisa la lezione. </a:t>
            </a:r>
          </a:p>
          <a:p>
            <a:r>
              <a:rPr lang="it-IT" b="1" dirty="0">
                <a:solidFill>
                  <a:srgbClr val="000000"/>
                </a:solidFill>
                <a:latin typeface="Calibri" panose="020F0502020204030204" pitchFamily="34" charset="0"/>
              </a:rPr>
              <a:t>Data inserimento. </a:t>
            </a:r>
            <a:r>
              <a:rPr lang="it-IT" dirty="0">
                <a:solidFill>
                  <a:srgbClr val="000000"/>
                </a:solidFill>
                <a:latin typeface="Calibri" panose="020F0502020204030204" pitchFamily="34" charset="0"/>
              </a:rPr>
              <a:t>Indica la data e l’ora di creazione della lezione. </a:t>
            </a:r>
          </a:p>
          <a:p>
            <a:r>
              <a:rPr lang="it-IT" b="1" dirty="0">
                <a:solidFill>
                  <a:srgbClr val="000000"/>
                </a:solidFill>
                <a:latin typeface="Calibri" panose="020F0502020204030204" pitchFamily="34" charset="0"/>
              </a:rPr>
              <a:t>Data Lezione. </a:t>
            </a:r>
            <a:r>
              <a:rPr lang="it-IT" dirty="0">
                <a:solidFill>
                  <a:srgbClr val="000000"/>
                </a:solidFill>
                <a:latin typeface="Calibri" panose="020F0502020204030204" pitchFamily="34" charset="0"/>
              </a:rPr>
              <a:t>Indica la data, inserita dal docente, in cui gli studenti seguiranno la lezione. </a:t>
            </a:r>
          </a:p>
          <a:p>
            <a:r>
              <a:rPr lang="it-IT" b="1" dirty="0">
                <a:solidFill>
                  <a:srgbClr val="000000"/>
                </a:solidFill>
                <a:latin typeface="Calibri" panose="020F0502020204030204" pitchFamily="34" charset="0"/>
              </a:rPr>
              <a:t>Alunni. </a:t>
            </a:r>
            <a:r>
              <a:rPr lang="it-IT" dirty="0">
                <a:solidFill>
                  <a:srgbClr val="000000"/>
                </a:solidFill>
                <a:latin typeface="Calibri" panose="020F0502020204030204" pitchFamily="34" charset="0"/>
              </a:rPr>
              <a:t>Il numero di alunni ai quali è stata inviata la lezione. </a:t>
            </a:r>
          </a:p>
          <a:p>
            <a:r>
              <a:rPr lang="it-IT" b="1" dirty="0">
                <a:solidFill>
                  <a:srgbClr val="000000"/>
                </a:solidFill>
                <a:latin typeface="Calibri" panose="020F0502020204030204" pitchFamily="34" charset="0"/>
              </a:rPr>
              <a:t>Terminati. </a:t>
            </a:r>
            <a:r>
              <a:rPr lang="it-IT" dirty="0">
                <a:solidFill>
                  <a:srgbClr val="000000"/>
                </a:solidFill>
                <a:latin typeface="Calibri" panose="020F0502020204030204" pitchFamily="34" charset="0"/>
              </a:rPr>
              <a:t>Indica il numero di alunni che ha scaricato, quindi seguito e terminato la lezione.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sarà possibile: </a:t>
            </a:r>
          </a:p>
          <a:p>
            <a:r>
              <a:rPr lang="it-IT"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74771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EEA4F83-6A77-442B-B9DD-CDDB91762C54}"/>
              </a:ext>
            </a:extLst>
          </p:cNvPr>
          <p:cNvSpPr/>
          <p:nvPr/>
        </p:nvSpPr>
        <p:spPr>
          <a:xfrm>
            <a:off x="1105469" y="1078173"/>
            <a:ext cx="10017456" cy="2585323"/>
          </a:xfrm>
          <a:prstGeom prst="rect">
            <a:avLst/>
          </a:prstGeom>
        </p:spPr>
        <p:txBody>
          <a:bodyPr wrap="square">
            <a:spAutoFit/>
          </a:bodyPr>
          <a:lstStyle/>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Eliminare la lezione anche se assegnata agli alunni, ma proprio per questa ragione, il programma chiederà un motivo per la cancellazione che sarà inviato agli alunni coinvolti. 	</a:t>
            </a: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Accedere alla scheda della lezione e visualizzare l’elenco degli alunni con la possibilità di controllare chi ha scaricato il file allegato e chi ha portato a termine la lezione. La schermata che si aprirà sarà come quella dell’esempio sotto riportato: 	 </a:t>
            </a:r>
          </a:p>
        </p:txBody>
      </p:sp>
      <p:pic>
        <p:nvPicPr>
          <p:cNvPr id="4" name="Immagine 3">
            <a:extLst>
              <a:ext uri="{FF2B5EF4-FFF2-40B4-BE49-F238E27FC236}">
                <a16:creationId xmlns:a16="http://schemas.microsoft.com/office/drawing/2014/main" id="{A4C02226-2D20-49EB-A353-48F6040757CC}"/>
              </a:ext>
            </a:extLst>
          </p:cNvPr>
          <p:cNvPicPr>
            <a:picLocks noChangeAspect="1"/>
          </p:cNvPicPr>
          <p:nvPr/>
        </p:nvPicPr>
        <p:blipFill>
          <a:blip r:embed="rId2"/>
          <a:stretch>
            <a:fillRect/>
          </a:stretch>
        </p:blipFill>
        <p:spPr>
          <a:xfrm>
            <a:off x="1371458" y="1357667"/>
            <a:ext cx="1438275" cy="266700"/>
          </a:xfrm>
          <a:prstGeom prst="rect">
            <a:avLst/>
          </a:prstGeom>
        </p:spPr>
      </p:pic>
      <p:pic>
        <p:nvPicPr>
          <p:cNvPr id="5" name="Immagine 4">
            <a:extLst>
              <a:ext uri="{FF2B5EF4-FFF2-40B4-BE49-F238E27FC236}">
                <a16:creationId xmlns:a16="http://schemas.microsoft.com/office/drawing/2014/main" id="{CD5FF811-077D-4429-8D73-486554DEA644}"/>
              </a:ext>
            </a:extLst>
          </p:cNvPr>
          <p:cNvPicPr>
            <a:picLocks noChangeAspect="1"/>
          </p:cNvPicPr>
          <p:nvPr/>
        </p:nvPicPr>
        <p:blipFill>
          <a:blip r:embed="rId3"/>
          <a:stretch>
            <a:fillRect/>
          </a:stretch>
        </p:blipFill>
        <p:spPr>
          <a:xfrm>
            <a:off x="1371458" y="2752014"/>
            <a:ext cx="1428750" cy="266700"/>
          </a:xfrm>
          <a:prstGeom prst="rect">
            <a:avLst/>
          </a:prstGeom>
        </p:spPr>
      </p:pic>
    </p:spTree>
    <p:extLst>
      <p:ext uri="{BB962C8B-B14F-4D97-AF65-F5344CB8AC3E}">
        <p14:creationId xmlns:p14="http://schemas.microsoft.com/office/powerpoint/2010/main" val="81508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F7539C8-79DE-4DBC-99BE-96751DCAE923}"/>
              </a:ext>
            </a:extLst>
          </p:cNvPr>
          <p:cNvPicPr>
            <a:picLocks noChangeAspect="1"/>
          </p:cNvPicPr>
          <p:nvPr/>
        </p:nvPicPr>
        <p:blipFill>
          <a:blip r:embed="rId2"/>
          <a:stretch>
            <a:fillRect/>
          </a:stretch>
        </p:blipFill>
        <p:spPr>
          <a:xfrm>
            <a:off x="245660" y="260979"/>
            <a:ext cx="5624359" cy="3642281"/>
          </a:xfrm>
          <a:prstGeom prst="rect">
            <a:avLst/>
          </a:prstGeom>
        </p:spPr>
      </p:pic>
      <p:sp>
        <p:nvSpPr>
          <p:cNvPr id="4" name="Rettangolo 3">
            <a:extLst>
              <a:ext uri="{FF2B5EF4-FFF2-40B4-BE49-F238E27FC236}">
                <a16:creationId xmlns:a16="http://schemas.microsoft.com/office/drawing/2014/main" id="{866D9371-770C-43A6-8D62-BF40AAF22CC9}"/>
              </a:ext>
            </a:extLst>
          </p:cNvPr>
          <p:cNvSpPr/>
          <p:nvPr/>
        </p:nvSpPr>
        <p:spPr>
          <a:xfrm>
            <a:off x="6321980" y="122830"/>
            <a:ext cx="5624360" cy="1233549"/>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1. </a:t>
            </a:r>
            <a:r>
              <a:rPr lang="it-IT" dirty="0">
                <a:solidFill>
                  <a:srgbClr val="000000"/>
                </a:solidFill>
                <a:latin typeface="Calibri" panose="020F0502020204030204" pitchFamily="34" charset="0"/>
              </a:rPr>
              <a:t>In questo riquadro vengono riepilogati i dati della lezione assegnata dal docente con anche l’eventuale file allegato e l’eventuale link. </a:t>
            </a:r>
          </a:p>
        </p:txBody>
      </p:sp>
      <p:sp>
        <p:nvSpPr>
          <p:cNvPr id="5" name="Rettangolo 4">
            <a:extLst>
              <a:ext uri="{FF2B5EF4-FFF2-40B4-BE49-F238E27FC236}">
                <a16:creationId xmlns:a16="http://schemas.microsoft.com/office/drawing/2014/main" id="{6045090D-E435-4DF7-BF10-61944DFD9314}"/>
              </a:ext>
            </a:extLst>
          </p:cNvPr>
          <p:cNvSpPr/>
          <p:nvPr/>
        </p:nvSpPr>
        <p:spPr>
          <a:xfrm>
            <a:off x="6321980" y="1356380"/>
            <a:ext cx="5346856" cy="1508105"/>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A. </a:t>
            </a:r>
            <a:r>
              <a:rPr lang="it-IT" dirty="0">
                <a:solidFill>
                  <a:srgbClr val="000000"/>
                </a:solidFill>
                <a:latin typeface="Calibri" panose="020F0502020204030204" pitchFamily="34" charset="0"/>
              </a:rPr>
              <a:t>In questo riquadro si visualizza l’elenco degli alunni a cui è stata assegnata la lezione. </a:t>
            </a:r>
          </a:p>
          <a:p>
            <a:r>
              <a:rPr lang="it-IT" dirty="0">
                <a:solidFill>
                  <a:srgbClr val="000000"/>
                </a:solidFill>
                <a:latin typeface="Calibri" panose="020F0502020204030204" pitchFamily="34" charset="0"/>
              </a:rPr>
              <a:t>Analizziamo nel dettaglio le informazioni che vengono riportate: </a:t>
            </a:r>
            <a:endParaRPr lang="it-IT" dirty="0"/>
          </a:p>
        </p:txBody>
      </p:sp>
      <p:sp>
        <p:nvSpPr>
          <p:cNvPr id="6" name="Rettangolo 5">
            <a:extLst>
              <a:ext uri="{FF2B5EF4-FFF2-40B4-BE49-F238E27FC236}">
                <a16:creationId xmlns:a16="http://schemas.microsoft.com/office/drawing/2014/main" id="{19643FB9-B200-4752-BC59-15537969CD28}"/>
              </a:ext>
            </a:extLst>
          </p:cNvPr>
          <p:cNvSpPr/>
          <p:nvPr/>
        </p:nvSpPr>
        <p:spPr>
          <a:xfrm>
            <a:off x="6321978" y="2536448"/>
            <a:ext cx="5346857" cy="1785104"/>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Cognome e Nome Alunno. </a:t>
            </a:r>
            <a:r>
              <a:rPr lang="it-IT" dirty="0">
                <a:solidFill>
                  <a:srgbClr val="000000"/>
                </a:solidFill>
                <a:latin typeface="Calibri" panose="020F0502020204030204" pitchFamily="34" charset="0"/>
              </a:rPr>
              <a:t>Riporta il cognome ed il nome dell’alunno. </a:t>
            </a:r>
          </a:p>
          <a:p>
            <a:r>
              <a:rPr lang="it-IT" b="1" dirty="0">
                <a:solidFill>
                  <a:srgbClr val="000000"/>
                </a:solidFill>
                <a:latin typeface="Calibri" panose="020F0502020204030204" pitchFamily="34" charset="0"/>
              </a:rPr>
              <a:t>Classe. </a:t>
            </a:r>
            <a:r>
              <a:rPr lang="it-IT" dirty="0">
                <a:solidFill>
                  <a:srgbClr val="000000"/>
                </a:solidFill>
                <a:latin typeface="Calibri" panose="020F0502020204030204" pitchFamily="34" charset="0"/>
              </a:rPr>
              <a:t>Riporta l’indicazione della classe frequentata dall’alunno, utile nel caso di lezioni assegnate ad alunni di più classi. </a:t>
            </a:r>
          </a:p>
        </p:txBody>
      </p:sp>
      <p:sp>
        <p:nvSpPr>
          <p:cNvPr id="7" name="Rettangolo 6">
            <a:extLst>
              <a:ext uri="{FF2B5EF4-FFF2-40B4-BE49-F238E27FC236}">
                <a16:creationId xmlns:a16="http://schemas.microsoft.com/office/drawing/2014/main" id="{54358EE2-9740-4220-95A5-3FB3A32D2951}"/>
              </a:ext>
            </a:extLst>
          </p:cNvPr>
          <p:cNvSpPr/>
          <p:nvPr/>
        </p:nvSpPr>
        <p:spPr>
          <a:xfrm>
            <a:off x="900751" y="3903260"/>
            <a:ext cx="10331356" cy="1508105"/>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Stato Lezione. </a:t>
            </a:r>
            <a:r>
              <a:rPr lang="it-IT" dirty="0">
                <a:solidFill>
                  <a:srgbClr val="000000"/>
                </a:solidFill>
                <a:latin typeface="Calibri" panose="020F0502020204030204" pitchFamily="34" charset="0"/>
              </a:rPr>
              <a:t>Riporta lo stato della lezione, ossia se l’alunno ha dichiarato o meno di aver seguito la lezione. Gli stati possono essere: </a:t>
            </a:r>
          </a:p>
          <a:p>
            <a:r>
              <a:rPr lang="it-IT" dirty="0">
                <a:solidFill>
                  <a:srgbClr val="000000"/>
                </a:solidFill>
                <a:latin typeface="Calibri" panose="020F0502020204030204" pitchFamily="34" charset="0"/>
              </a:rPr>
              <a:t>                          L’alunno non ha ancora seguito la lezione. 	</a:t>
            </a:r>
          </a:p>
          <a:p>
            <a:r>
              <a:rPr lang="it-IT" dirty="0">
                <a:solidFill>
                  <a:srgbClr val="000000"/>
                </a:solidFill>
                <a:latin typeface="Calibri" panose="020F0502020204030204" pitchFamily="34" charset="0"/>
              </a:rPr>
              <a:t>                                     L’alunno ha dichiarato di aver seguito la lezione. 	</a:t>
            </a:r>
          </a:p>
        </p:txBody>
      </p:sp>
      <p:pic>
        <p:nvPicPr>
          <p:cNvPr id="8" name="Immagine 7">
            <a:extLst>
              <a:ext uri="{FF2B5EF4-FFF2-40B4-BE49-F238E27FC236}">
                <a16:creationId xmlns:a16="http://schemas.microsoft.com/office/drawing/2014/main" id="{05ECEC1B-74A2-48D4-B59E-DD64EE68071A}"/>
              </a:ext>
            </a:extLst>
          </p:cNvPr>
          <p:cNvPicPr>
            <a:picLocks noChangeAspect="1"/>
          </p:cNvPicPr>
          <p:nvPr/>
        </p:nvPicPr>
        <p:blipFill>
          <a:blip r:embed="rId3"/>
          <a:stretch>
            <a:fillRect/>
          </a:stretch>
        </p:blipFill>
        <p:spPr>
          <a:xfrm>
            <a:off x="1422882" y="4860497"/>
            <a:ext cx="809625" cy="171450"/>
          </a:xfrm>
          <a:prstGeom prst="rect">
            <a:avLst/>
          </a:prstGeom>
        </p:spPr>
      </p:pic>
      <p:pic>
        <p:nvPicPr>
          <p:cNvPr id="9" name="Immagine 8">
            <a:extLst>
              <a:ext uri="{FF2B5EF4-FFF2-40B4-BE49-F238E27FC236}">
                <a16:creationId xmlns:a16="http://schemas.microsoft.com/office/drawing/2014/main" id="{7A190F07-C972-4295-890D-C61AA0B780B1}"/>
              </a:ext>
            </a:extLst>
          </p:cNvPr>
          <p:cNvPicPr>
            <a:picLocks noChangeAspect="1"/>
          </p:cNvPicPr>
          <p:nvPr/>
        </p:nvPicPr>
        <p:blipFill>
          <a:blip r:embed="rId4"/>
          <a:stretch>
            <a:fillRect/>
          </a:stretch>
        </p:blipFill>
        <p:spPr>
          <a:xfrm>
            <a:off x="1988939" y="5135930"/>
            <a:ext cx="809625" cy="227707"/>
          </a:xfrm>
          <a:prstGeom prst="rect">
            <a:avLst/>
          </a:prstGeom>
        </p:spPr>
      </p:pic>
      <p:pic>
        <p:nvPicPr>
          <p:cNvPr id="10" name="Immagine 9">
            <a:extLst>
              <a:ext uri="{FF2B5EF4-FFF2-40B4-BE49-F238E27FC236}">
                <a16:creationId xmlns:a16="http://schemas.microsoft.com/office/drawing/2014/main" id="{009DD55E-5050-432B-BBAA-05ABC5B415CB}"/>
              </a:ext>
            </a:extLst>
          </p:cNvPr>
          <p:cNvPicPr>
            <a:picLocks noChangeAspect="1"/>
          </p:cNvPicPr>
          <p:nvPr/>
        </p:nvPicPr>
        <p:blipFill>
          <a:blip r:embed="rId5"/>
          <a:stretch>
            <a:fillRect/>
          </a:stretch>
        </p:blipFill>
        <p:spPr>
          <a:xfrm>
            <a:off x="7204528" y="5888418"/>
            <a:ext cx="1562100" cy="238125"/>
          </a:xfrm>
          <a:prstGeom prst="rect">
            <a:avLst/>
          </a:prstGeom>
        </p:spPr>
      </p:pic>
      <p:sp>
        <p:nvSpPr>
          <p:cNvPr id="11" name="Rettangolo 10">
            <a:extLst>
              <a:ext uri="{FF2B5EF4-FFF2-40B4-BE49-F238E27FC236}">
                <a16:creationId xmlns:a16="http://schemas.microsoft.com/office/drawing/2014/main" id="{E20A48CB-DB63-4A35-A31F-81ADDDB2CB2F}"/>
              </a:ext>
            </a:extLst>
          </p:cNvPr>
          <p:cNvSpPr/>
          <p:nvPr/>
        </p:nvSpPr>
        <p:spPr>
          <a:xfrm>
            <a:off x="3047999" y="5272865"/>
            <a:ext cx="7155062" cy="1231106"/>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si ha la possibilità di inviare un messaggio all’alunno cui si riferisce tramite il pulsante                                  ed il programma mostrerà la seguente finestra: </a:t>
            </a:r>
          </a:p>
        </p:txBody>
      </p:sp>
    </p:spTree>
    <p:extLst>
      <p:ext uri="{BB962C8B-B14F-4D97-AF65-F5344CB8AC3E}">
        <p14:creationId xmlns:p14="http://schemas.microsoft.com/office/powerpoint/2010/main" val="371847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245A6A5-A08A-4057-A619-20023431E728}"/>
              </a:ext>
            </a:extLst>
          </p:cNvPr>
          <p:cNvPicPr>
            <a:picLocks noChangeAspect="1"/>
          </p:cNvPicPr>
          <p:nvPr/>
        </p:nvPicPr>
        <p:blipFill>
          <a:blip r:embed="rId2"/>
          <a:stretch>
            <a:fillRect/>
          </a:stretch>
        </p:blipFill>
        <p:spPr>
          <a:xfrm>
            <a:off x="130944" y="145143"/>
            <a:ext cx="4810893" cy="3637327"/>
          </a:xfrm>
          <a:prstGeom prst="rect">
            <a:avLst/>
          </a:prstGeom>
        </p:spPr>
      </p:pic>
      <p:sp>
        <p:nvSpPr>
          <p:cNvPr id="3" name="Rettangolo 2">
            <a:extLst>
              <a:ext uri="{FF2B5EF4-FFF2-40B4-BE49-F238E27FC236}">
                <a16:creationId xmlns:a16="http://schemas.microsoft.com/office/drawing/2014/main" id="{B40C4F00-DC76-4BAE-BE09-D52751BAF94A}"/>
              </a:ext>
            </a:extLst>
          </p:cNvPr>
          <p:cNvSpPr/>
          <p:nvPr/>
        </p:nvSpPr>
        <p:spPr>
          <a:xfrm>
            <a:off x="5312228" y="261257"/>
            <a:ext cx="6008915" cy="646331"/>
          </a:xfrm>
          <a:prstGeom prst="rect">
            <a:avLst/>
          </a:prstGeom>
        </p:spPr>
        <p:txBody>
          <a:bodyPr wrap="square">
            <a:spAutoFit/>
          </a:bodyPr>
          <a:lstStyle/>
          <a:p>
            <a:r>
              <a:rPr lang="it-IT" dirty="0">
                <a:solidFill>
                  <a:srgbClr val="000000"/>
                </a:solidFill>
                <a:latin typeface="Calibri" panose="020F0502020204030204" pitchFamily="34" charset="0"/>
              </a:rPr>
              <a:t>Per confermare l’invio del messaggio occorrerà cliccare sul pulsante </a:t>
            </a:r>
            <a:endParaRPr lang="it-IT" dirty="0"/>
          </a:p>
        </p:txBody>
      </p:sp>
      <p:pic>
        <p:nvPicPr>
          <p:cNvPr id="4" name="Immagine 3">
            <a:extLst>
              <a:ext uri="{FF2B5EF4-FFF2-40B4-BE49-F238E27FC236}">
                <a16:creationId xmlns:a16="http://schemas.microsoft.com/office/drawing/2014/main" id="{43A2B0B3-5029-4408-8370-B37D33C905C1}"/>
              </a:ext>
            </a:extLst>
          </p:cNvPr>
          <p:cNvPicPr>
            <a:picLocks noChangeAspect="1"/>
          </p:cNvPicPr>
          <p:nvPr/>
        </p:nvPicPr>
        <p:blipFill>
          <a:blip r:embed="rId3"/>
          <a:stretch>
            <a:fillRect/>
          </a:stretch>
        </p:blipFill>
        <p:spPr>
          <a:xfrm>
            <a:off x="6368931" y="649171"/>
            <a:ext cx="1311965" cy="258417"/>
          </a:xfrm>
          <a:prstGeom prst="rect">
            <a:avLst/>
          </a:prstGeom>
        </p:spPr>
      </p:pic>
      <p:sp>
        <p:nvSpPr>
          <p:cNvPr id="5" name="Rettangolo 4">
            <a:extLst>
              <a:ext uri="{FF2B5EF4-FFF2-40B4-BE49-F238E27FC236}">
                <a16:creationId xmlns:a16="http://schemas.microsoft.com/office/drawing/2014/main" id="{CC5D5D41-C3D9-481F-BE92-65919DBB351C}"/>
              </a:ext>
            </a:extLst>
          </p:cNvPr>
          <p:cNvSpPr/>
          <p:nvPr/>
        </p:nvSpPr>
        <p:spPr>
          <a:xfrm>
            <a:off x="5413829" y="1295503"/>
            <a:ext cx="5907313" cy="923330"/>
          </a:xfrm>
          <a:prstGeom prst="rect">
            <a:avLst/>
          </a:prstGeom>
        </p:spPr>
        <p:txBody>
          <a:bodyPr wrap="square">
            <a:spAutoFit/>
          </a:bodyPr>
          <a:lstStyle/>
          <a:p>
            <a:r>
              <a:rPr lang="it-IT" dirty="0">
                <a:solidFill>
                  <a:srgbClr val="000000"/>
                </a:solidFill>
                <a:latin typeface="Calibri" panose="020F0502020204030204" pitchFamily="34" charset="0"/>
              </a:rPr>
              <a:t>Tramite il pulsante                       il docente avrà modo di spostare le lezioni terminate e seguite dagli studenti nella sezione </a:t>
            </a:r>
            <a:r>
              <a:rPr lang="it-IT" i="1" dirty="0">
                <a:solidFill>
                  <a:srgbClr val="000000"/>
                </a:solidFill>
                <a:latin typeface="Calibri" panose="020F0502020204030204" pitchFamily="34" charset="0"/>
              </a:rPr>
              <a:t>Lezioni Svolte</a:t>
            </a:r>
            <a:r>
              <a:rPr lang="it-IT" dirty="0">
                <a:solidFill>
                  <a:srgbClr val="000000"/>
                </a:solidFill>
                <a:latin typeface="Calibri" panose="020F0502020204030204" pitchFamily="34" charset="0"/>
              </a:rPr>
              <a:t>. </a:t>
            </a:r>
            <a:endParaRPr lang="it-IT" dirty="0"/>
          </a:p>
        </p:txBody>
      </p:sp>
      <p:pic>
        <p:nvPicPr>
          <p:cNvPr id="6" name="Immagine 5">
            <a:extLst>
              <a:ext uri="{FF2B5EF4-FFF2-40B4-BE49-F238E27FC236}">
                <a16:creationId xmlns:a16="http://schemas.microsoft.com/office/drawing/2014/main" id="{5AF3686D-E9B8-4A3D-B87D-E5191513F67F}"/>
              </a:ext>
            </a:extLst>
          </p:cNvPr>
          <p:cNvPicPr>
            <a:picLocks noChangeAspect="1"/>
          </p:cNvPicPr>
          <p:nvPr/>
        </p:nvPicPr>
        <p:blipFill>
          <a:blip r:embed="rId4"/>
          <a:stretch>
            <a:fillRect/>
          </a:stretch>
        </p:blipFill>
        <p:spPr>
          <a:xfrm>
            <a:off x="7319735" y="1313645"/>
            <a:ext cx="1047750" cy="247650"/>
          </a:xfrm>
          <a:prstGeom prst="rect">
            <a:avLst/>
          </a:prstGeom>
        </p:spPr>
      </p:pic>
      <p:sp>
        <p:nvSpPr>
          <p:cNvPr id="7" name="Rettangolo 6">
            <a:extLst>
              <a:ext uri="{FF2B5EF4-FFF2-40B4-BE49-F238E27FC236}">
                <a16:creationId xmlns:a16="http://schemas.microsoft.com/office/drawing/2014/main" id="{F12F930B-D75A-4AC5-9665-22B06B8EB5F0}"/>
              </a:ext>
            </a:extLst>
          </p:cNvPr>
          <p:cNvSpPr/>
          <p:nvPr/>
        </p:nvSpPr>
        <p:spPr>
          <a:xfrm>
            <a:off x="5312228" y="2380343"/>
            <a:ext cx="6226628" cy="923330"/>
          </a:xfrm>
          <a:prstGeom prst="rect">
            <a:avLst/>
          </a:prstGeom>
        </p:spPr>
        <p:txBody>
          <a:bodyPr wrap="square">
            <a:spAutoFit/>
          </a:bodyPr>
          <a:lstStyle/>
          <a:p>
            <a:r>
              <a:rPr lang="it-IT" dirty="0">
                <a:solidFill>
                  <a:srgbClr val="000000"/>
                </a:solidFill>
                <a:latin typeface="Calibri" panose="020F0502020204030204" pitchFamily="34" charset="0"/>
              </a:rPr>
              <a:t>Tramite il pulsante                        il docente ha facoltà di eliminare la lezione anche se assegnata agli alunni, ma chiederà un motivo per la cancellazione che sarà inviato agli alunni coinvolti. </a:t>
            </a:r>
            <a:endParaRPr lang="it-IT" dirty="0"/>
          </a:p>
        </p:txBody>
      </p:sp>
      <p:pic>
        <p:nvPicPr>
          <p:cNvPr id="8" name="Immagine 7">
            <a:extLst>
              <a:ext uri="{FF2B5EF4-FFF2-40B4-BE49-F238E27FC236}">
                <a16:creationId xmlns:a16="http://schemas.microsoft.com/office/drawing/2014/main" id="{44AF102A-F553-49AE-A1CA-65F111D86C07}"/>
              </a:ext>
            </a:extLst>
          </p:cNvPr>
          <p:cNvPicPr>
            <a:picLocks noChangeAspect="1"/>
          </p:cNvPicPr>
          <p:nvPr/>
        </p:nvPicPr>
        <p:blipFill>
          <a:blip r:embed="rId5"/>
          <a:stretch>
            <a:fillRect/>
          </a:stretch>
        </p:blipFill>
        <p:spPr>
          <a:xfrm>
            <a:off x="7319735" y="2473398"/>
            <a:ext cx="762000" cy="266700"/>
          </a:xfrm>
          <a:prstGeom prst="rect">
            <a:avLst/>
          </a:prstGeom>
        </p:spPr>
      </p:pic>
      <p:sp>
        <p:nvSpPr>
          <p:cNvPr id="9" name="Rettangolo 8">
            <a:extLst>
              <a:ext uri="{FF2B5EF4-FFF2-40B4-BE49-F238E27FC236}">
                <a16:creationId xmlns:a16="http://schemas.microsoft.com/office/drawing/2014/main" id="{5D7786D3-8D26-43E3-8045-E660F6258BCD}"/>
              </a:ext>
            </a:extLst>
          </p:cNvPr>
          <p:cNvSpPr/>
          <p:nvPr/>
        </p:nvSpPr>
        <p:spPr>
          <a:xfrm>
            <a:off x="4941836" y="3782470"/>
            <a:ext cx="7003421" cy="1846659"/>
          </a:xfrm>
          <a:prstGeom prst="rect">
            <a:avLst/>
          </a:prstGeom>
        </p:spPr>
        <p:txBody>
          <a:bodyPr wrap="square">
            <a:spAutoFit/>
          </a:bodyPr>
          <a:lstStyle/>
          <a:p>
            <a:r>
              <a:rPr lang="it-IT" sz="2400" dirty="0">
                <a:solidFill>
                  <a:srgbClr val="000000"/>
                </a:solidFill>
                <a:latin typeface="Calibri" panose="020F0502020204030204" pitchFamily="34" charset="0"/>
              </a:rPr>
              <a:t>L</a:t>
            </a:r>
            <a:r>
              <a:rPr lang="it-IT" dirty="0">
                <a:solidFill>
                  <a:srgbClr val="000000"/>
                </a:solidFill>
                <a:latin typeface="Calibri" panose="020F0502020204030204" pitchFamily="34" charset="0"/>
              </a:rPr>
              <a:t>EZIONI </a:t>
            </a:r>
            <a:r>
              <a:rPr lang="it-IT" sz="2400" dirty="0">
                <a:solidFill>
                  <a:srgbClr val="000000"/>
                </a:solidFill>
                <a:latin typeface="Calibri" panose="020F0502020204030204" pitchFamily="34" charset="0"/>
              </a:rPr>
              <a:t>S</a:t>
            </a:r>
            <a:r>
              <a:rPr lang="it-IT" dirty="0">
                <a:solidFill>
                  <a:srgbClr val="000000"/>
                </a:solidFill>
                <a:latin typeface="Calibri" panose="020F0502020204030204" pitchFamily="34" charset="0"/>
              </a:rPr>
              <a:t>VOLTE </a:t>
            </a:r>
          </a:p>
          <a:p>
            <a:r>
              <a:rPr lang="it-IT" dirty="0">
                <a:solidFill>
                  <a:srgbClr val="000000"/>
                </a:solidFill>
                <a:latin typeface="Calibri" panose="020F0502020204030204" pitchFamily="34" charset="0"/>
              </a:rPr>
              <a:t>In questa sezione verranno archiviate tutte le lezioni per le quali i docenti avranno cliccato sul pulsante “Fine lezione”. </a:t>
            </a:r>
          </a:p>
          <a:p>
            <a:r>
              <a:rPr lang="it-IT" dirty="0">
                <a:solidFill>
                  <a:srgbClr val="000000"/>
                </a:solidFill>
                <a:latin typeface="Calibri" panose="020F0502020204030204" pitchFamily="34" charset="0"/>
              </a:rPr>
              <a:t>Le informazioni qui riportate sono le stesse descritte nel paragrafo </a:t>
            </a:r>
            <a:r>
              <a:rPr lang="it-IT" i="1" dirty="0">
                <a:solidFill>
                  <a:srgbClr val="000000"/>
                </a:solidFill>
                <a:latin typeface="Calibri" panose="020F0502020204030204" pitchFamily="34" charset="0"/>
              </a:rPr>
              <a:t>Lezioni in Corso </a:t>
            </a:r>
            <a:r>
              <a:rPr lang="it-IT" dirty="0">
                <a:solidFill>
                  <a:srgbClr val="000000"/>
                </a:solidFill>
                <a:latin typeface="Calibri" panose="020F0502020204030204" pitchFamily="34" charset="0"/>
              </a:rPr>
              <a:t>con l’unica differenza che le lezioni riportate in questa sezione non possono essere eliminate. </a:t>
            </a:r>
            <a:endParaRPr lang="it-IT" dirty="0"/>
          </a:p>
        </p:txBody>
      </p:sp>
    </p:spTree>
    <p:extLst>
      <p:ext uri="{BB962C8B-B14F-4D97-AF65-F5344CB8AC3E}">
        <p14:creationId xmlns:p14="http://schemas.microsoft.com/office/powerpoint/2010/main" val="3686032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F24CF0A-B035-4853-B0E6-CD896166D16B}"/>
              </a:ext>
            </a:extLst>
          </p:cNvPr>
          <p:cNvSpPr/>
          <p:nvPr/>
        </p:nvSpPr>
        <p:spPr>
          <a:xfrm>
            <a:off x="203201" y="101600"/>
            <a:ext cx="2032000" cy="369332"/>
          </a:xfrm>
          <a:prstGeom prst="rect">
            <a:avLst/>
          </a:prstGeom>
        </p:spPr>
        <p:txBody>
          <a:bodyPr wrap="square">
            <a:spAutoFit/>
          </a:bodyPr>
          <a:lstStyle/>
          <a:p>
            <a:r>
              <a:rPr lang="it-IT" dirty="0">
                <a:solidFill>
                  <a:srgbClr val="000000"/>
                </a:solidFill>
                <a:latin typeface="Calibri" panose="020F0502020204030204" pitchFamily="34" charset="0"/>
              </a:rPr>
              <a:t>GESTIONE COMPITI </a:t>
            </a:r>
            <a:endParaRPr lang="it-IT" dirty="0"/>
          </a:p>
        </p:txBody>
      </p:sp>
      <p:pic>
        <p:nvPicPr>
          <p:cNvPr id="3" name="Immagine 2">
            <a:extLst>
              <a:ext uri="{FF2B5EF4-FFF2-40B4-BE49-F238E27FC236}">
                <a16:creationId xmlns:a16="http://schemas.microsoft.com/office/drawing/2014/main" id="{05C156AC-3504-4A6B-B18E-2CF8BDB98F06}"/>
              </a:ext>
            </a:extLst>
          </p:cNvPr>
          <p:cNvPicPr>
            <a:picLocks noChangeAspect="1"/>
          </p:cNvPicPr>
          <p:nvPr/>
        </p:nvPicPr>
        <p:blipFill>
          <a:blip r:embed="rId2"/>
          <a:stretch>
            <a:fillRect/>
          </a:stretch>
        </p:blipFill>
        <p:spPr>
          <a:xfrm>
            <a:off x="72571" y="503589"/>
            <a:ext cx="3920857" cy="1252640"/>
          </a:xfrm>
          <a:prstGeom prst="rect">
            <a:avLst/>
          </a:prstGeom>
        </p:spPr>
      </p:pic>
      <p:sp>
        <p:nvSpPr>
          <p:cNvPr id="4" name="Rettangolo 3">
            <a:extLst>
              <a:ext uri="{FF2B5EF4-FFF2-40B4-BE49-F238E27FC236}">
                <a16:creationId xmlns:a16="http://schemas.microsoft.com/office/drawing/2014/main" id="{750C1D87-D361-4C7A-810C-3454EF208441}"/>
              </a:ext>
            </a:extLst>
          </p:cNvPr>
          <p:cNvSpPr/>
          <p:nvPr/>
        </p:nvSpPr>
        <p:spPr>
          <a:xfrm>
            <a:off x="4223658" y="503589"/>
            <a:ext cx="7532914" cy="646331"/>
          </a:xfrm>
          <a:prstGeom prst="rect">
            <a:avLst/>
          </a:prstGeom>
        </p:spPr>
        <p:txBody>
          <a:bodyPr wrap="square">
            <a:spAutoFit/>
          </a:bodyPr>
          <a:lstStyle/>
          <a:p>
            <a:r>
              <a:rPr lang="it-IT" dirty="0">
                <a:solidFill>
                  <a:srgbClr val="000000"/>
                </a:solidFill>
                <a:latin typeface="Calibri" panose="020F0502020204030204" pitchFamily="34" charset="0"/>
              </a:rPr>
              <a:t>Cliccando sulla mattonella riportata a lato è possibile accedere alla visualizzazione e/o correzione dei compiti assegnati </a:t>
            </a:r>
            <a:endParaRPr lang="it-IT" dirty="0"/>
          </a:p>
        </p:txBody>
      </p:sp>
      <p:sp>
        <p:nvSpPr>
          <p:cNvPr id="5" name="Rettangolo 4">
            <a:extLst>
              <a:ext uri="{FF2B5EF4-FFF2-40B4-BE49-F238E27FC236}">
                <a16:creationId xmlns:a16="http://schemas.microsoft.com/office/drawing/2014/main" id="{02F491B0-5B6D-431F-98B8-3FB23AC137E5}"/>
              </a:ext>
            </a:extLst>
          </p:cNvPr>
          <p:cNvSpPr/>
          <p:nvPr/>
        </p:nvSpPr>
        <p:spPr>
          <a:xfrm rot="10800000" flipV="1">
            <a:off x="3410858" y="2202428"/>
            <a:ext cx="5892800" cy="369332"/>
          </a:xfrm>
          <a:prstGeom prst="rect">
            <a:avLst/>
          </a:prstGeom>
        </p:spPr>
        <p:txBody>
          <a:bodyPr wrap="square">
            <a:spAutoFit/>
          </a:bodyPr>
          <a:lstStyle/>
          <a:p>
            <a:r>
              <a:rPr lang="it-IT" dirty="0">
                <a:solidFill>
                  <a:srgbClr val="000000"/>
                </a:solidFill>
                <a:latin typeface="Calibri" panose="020F0502020204030204" pitchFamily="34" charset="0"/>
              </a:rPr>
              <a:t>Il programma mostrerà la seguente finestra: </a:t>
            </a:r>
            <a:endParaRPr lang="it-IT" dirty="0"/>
          </a:p>
        </p:txBody>
      </p:sp>
      <p:pic>
        <p:nvPicPr>
          <p:cNvPr id="6" name="Immagine 5">
            <a:extLst>
              <a:ext uri="{FF2B5EF4-FFF2-40B4-BE49-F238E27FC236}">
                <a16:creationId xmlns:a16="http://schemas.microsoft.com/office/drawing/2014/main" id="{07AFD16E-42FE-49C3-B935-B4414B3BF311}"/>
              </a:ext>
            </a:extLst>
          </p:cNvPr>
          <p:cNvPicPr>
            <a:picLocks noChangeAspect="1"/>
          </p:cNvPicPr>
          <p:nvPr/>
        </p:nvPicPr>
        <p:blipFill>
          <a:blip r:embed="rId3"/>
          <a:stretch>
            <a:fillRect/>
          </a:stretch>
        </p:blipFill>
        <p:spPr>
          <a:xfrm>
            <a:off x="856344" y="3152457"/>
            <a:ext cx="9826171" cy="1434057"/>
          </a:xfrm>
          <a:prstGeom prst="rect">
            <a:avLst/>
          </a:prstGeom>
        </p:spPr>
      </p:pic>
    </p:spTree>
    <p:extLst>
      <p:ext uri="{BB962C8B-B14F-4D97-AF65-F5344CB8AC3E}">
        <p14:creationId xmlns:p14="http://schemas.microsoft.com/office/powerpoint/2010/main" val="163391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C99FCFB-8EF8-4204-A8AB-A6394494319F}"/>
              </a:ext>
            </a:extLst>
          </p:cNvPr>
          <p:cNvSpPr/>
          <p:nvPr/>
        </p:nvSpPr>
        <p:spPr>
          <a:xfrm>
            <a:off x="174171" y="116114"/>
            <a:ext cx="9971315" cy="1015663"/>
          </a:xfrm>
          <a:prstGeom prst="rect">
            <a:avLst/>
          </a:prstGeom>
        </p:spPr>
        <p:txBody>
          <a:bodyPr wrap="square">
            <a:spAutoFit/>
          </a:bodyPr>
          <a:lstStyle/>
          <a:p>
            <a:r>
              <a:rPr lang="it-IT" sz="2400" dirty="0">
                <a:solidFill>
                  <a:srgbClr val="000000"/>
                </a:solidFill>
                <a:latin typeface="Calibri" panose="020F0502020204030204" pitchFamily="34" charset="0"/>
              </a:rPr>
              <a:t>C</a:t>
            </a:r>
            <a:r>
              <a:rPr lang="it-IT" dirty="0">
                <a:solidFill>
                  <a:srgbClr val="000000"/>
                </a:solidFill>
                <a:latin typeface="Calibri" panose="020F0502020204030204" pitchFamily="34" charset="0"/>
              </a:rPr>
              <a:t>OMPITI IN </a:t>
            </a:r>
            <a:r>
              <a:rPr lang="it-IT" sz="2400" dirty="0">
                <a:solidFill>
                  <a:srgbClr val="000000"/>
                </a:solidFill>
                <a:latin typeface="Calibri" panose="020F0502020204030204" pitchFamily="34" charset="0"/>
              </a:rPr>
              <a:t>P</a:t>
            </a:r>
            <a:r>
              <a:rPr lang="it-IT" dirty="0">
                <a:solidFill>
                  <a:srgbClr val="000000"/>
                </a:solidFill>
                <a:latin typeface="Calibri" panose="020F0502020204030204" pitchFamily="34" charset="0"/>
              </a:rPr>
              <a:t>REPARAZIONE </a:t>
            </a:r>
          </a:p>
          <a:p>
            <a:r>
              <a:rPr lang="it-IT" dirty="0">
                <a:solidFill>
                  <a:srgbClr val="000000"/>
                </a:solidFill>
                <a:latin typeface="Calibri" panose="020F0502020204030204" pitchFamily="34" charset="0"/>
              </a:rPr>
              <a:t>Cliccando sulla voce “Compiti preparazione” il programma prospetterà l’elenco dei compiti creati dal docente, ma non ancora inviati e condivisi con gli alunni. </a:t>
            </a:r>
            <a:endParaRPr lang="it-IT" dirty="0"/>
          </a:p>
        </p:txBody>
      </p:sp>
      <p:pic>
        <p:nvPicPr>
          <p:cNvPr id="3" name="Immagine 2">
            <a:extLst>
              <a:ext uri="{FF2B5EF4-FFF2-40B4-BE49-F238E27FC236}">
                <a16:creationId xmlns:a16="http://schemas.microsoft.com/office/drawing/2014/main" id="{B66FCDAF-A15F-408E-A67A-346A0120ACE5}"/>
              </a:ext>
            </a:extLst>
          </p:cNvPr>
          <p:cNvPicPr>
            <a:picLocks noChangeAspect="1"/>
          </p:cNvPicPr>
          <p:nvPr/>
        </p:nvPicPr>
        <p:blipFill>
          <a:blip r:embed="rId2"/>
          <a:stretch>
            <a:fillRect/>
          </a:stretch>
        </p:blipFill>
        <p:spPr>
          <a:xfrm>
            <a:off x="299693" y="1131777"/>
            <a:ext cx="8858822" cy="1894507"/>
          </a:xfrm>
          <a:prstGeom prst="rect">
            <a:avLst/>
          </a:prstGeom>
        </p:spPr>
      </p:pic>
      <p:sp>
        <p:nvSpPr>
          <p:cNvPr id="4" name="Rettangolo 3">
            <a:extLst>
              <a:ext uri="{FF2B5EF4-FFF2-40B4-BE49-F238E27FC236}">
                <a16:creationId xmlns:a16="http://schemas.microsoft.com/office/drawing/2014/main" id="{8B04195B-B36D-4995-9E7A-7BC0DCEA9A05}"/>
              </a:ext>
            </a:extLst>
          </p:cNvPr>
          <p:cNvSpPr/>
          <p:nvPr/>
        </p:nvSpPr>
        <p:spPr>
          <a:xfrm>
            <a:off x="299693" y="3026284"/>
            <a:ext cx="11732650" cy="3693319"/>
          </a:xfrm>
          <a:prstGeom prst="rect">
            <a:avLst/>
          </a:prstGeom>
        </p:spPr>
        <p:txBody>
          <a:bodyPr wrap="square">
            <a:spAutoFit/>
          </a:bodyPr>
          <a:lstStyle/>
          <a:p>
            <a:r>
              <a:rPr lang="it-IT" dirty="0">
                <a:solidFill>
                  <a:srgbClr val="000000"/>
                </a:solidFill>
                <a:latin typeface="Calibri" panose="020F0502020204030204" pitchFamily="34" charset="0"/>
              </a:rPr>
              <a:t>I dati che vengono mostrati in questo elenco sono (la colonna comandi la analizziamo per ultima per comodità di scrittura): </a:t>
            </a:r>
          </a:p>
          <a:p>
            <a:r>
              <a:rPr lang="it-IT" b="1" dirty="0">
                <a:solidFill>
                  <a:srgbClr val="000000"/>
                </a:solidFill>
                <a:latin typeface="Calibri" panose="020F0502020204030204" pitchFamily="34" charset="0"/>
              </a:rPr>
              <a:t>Materia. </a:t>
            </a:r>
            <a:r>
              <a:rPr lang="it-IT" dirty="0">
                <a:solidFill>
                  <a:srgbClr val="000000"/>
                </a:solidFill>
                <a:latin typeface="Calibri" panose="020F0502020204030204" pitchFamily="34" charset="0"/>
              </a:rPr>
              <a:t>La materia indicata dal docente al momento della creazione del compito. </a:t>
            </a:r>
          </a:p>
          <a:p>
            <a:r>
              <a:rPr lang="it-IT" b="1" dirty="0">
                <a:solidFill>
                  <a:srgbClr val="000000"/>
                </a:solidFill>
                <a:latin typeface="Calibri" panose="020F0502020204030204" pitchFamily="34" charset="0"/>
              </a:rPr>
              <a:t>Tipo. </a:t>
            </a:r>
            <a:r>
              <a:rPr lang="it-IT" dirty="0">
                <a:solidFill>
                  <a:srgbClr val="000000"/>
                </a:solidFill>
                <a:latin typeface="Calibri" panose="020F0502020204030204" pitchFamily="34" charset="0"/>
              </a:rPr>
              <a:t>Il tipo di compito indicato dal docente al momento della creazione. </a:t>
            </a:r>
          </a:p>
          <a:p>
            <a:r>
              <a:rPr lang="it-IT" b="1" dirty="0">
                <a:solidFill>
                  <a:srgbClr val="000000"/>
                </a:solidFill>
                <a:latin typeface="Calibri" panose="020F0502020204030204" pitchFamily="34" charset="0"/>
              </a:rPr>
              <a:t>Titolo. </a:t>
            </a:r>
            <a:r>
              <a:rPr lang="it-IT" dirty="0">
                <a:solidFill>
                  <a:srgbClr val="000000"/>
                </a:solidFill>
                <a:latin typeface="Calibri" panose="020F0502020204030204" pitchFamily="34" charset="0"/>
              </a:rPr>
              <a:t>L’oggetto inserito dal docente al momento della creazione del compito. </a:t>
            </a:r>
          </a:p>
          <a:p>
            <a:r>
              <a:rPr lang="it-IT" b="1" dirty="0">
                <a:solidFill>
                  <a:srgbClr val="000000"/>
                </a:solidFill>
                <a:latin typeface="Calibri" panose="020F0502020204030204" pitchFamily="34" charset="0"/>
              </a:rPr>
              <a:t>Classi. </a:t>
            </a:r>
            <a:r>
              <a:rPr lang="it-IT" dirty="0">
                <a:solidFill>
                  <a:srgbClr val="000000"/>
                </a:solidFill>
                <a:latin typeface="Calibri" panose="020F0502020204030204" pitchFamily="34" charset="0"/>
              </a:rPr>
              <a:t>Indica le classi alle quali è stato attribuito il compito. </a:t>
            </a:r>
          </a:p>
          <a:p>
            <a:r>
              <a:rPr lang="it-IT" b="1" dirty="0">
                <a:solidFill>
                  <a:srgbClr val="000000"/>
                </a:solidFill>
                <a:latin typeface="Calibri" panose="020F0502020204030204" pitchFamily="34" charset="0"/>
              </a:rPr>
              <a:t>Data Inserimento. </a:t>
            </a:r>
            <a:r>
              <a:rPr lang="it-IT" dirty="0">
                <a:solidFill>
                  <a:srgbClr val="000000"/>
                </a:solidFill>
                <a:latin typeface="Calibri" panose="020F0502020204030204" pitchFamily="34" charset="0"/>
              </a:rPr>
              <a:t>Indica la data e l’ora in cui il docente ha creato il compito. </a:t>
            </a:r>
          </a:p>
          <a:p>
            <a:r>
              <a:rPr lang="it-IT" b="1" dirty="0">
                <a:solidFill>
                  <a:srgbClr val="000000"/>
                </a:solidFill>
                <a:latin typeface="Calibri" panose="020F0502020204030204" pitchFamily="34" charset="0"/>
              </a:rPr>
              <a:t>Data Scadenza. </a:t>
            </a:r>
            <a:r>
              <a:rPr lang="it-IT" dirty="0">
                <a:solidFill>
                  <a:srgbClr val="000000"/>
                </a:solidFill>
                <a:latin typeface="Calibri" panose="020F0502020204030204" pitchFamily="34" charset="0"/>
              </a:rPr>
              <a:t>La data di scadenza entro la quale gli alunni dovranno consegnare il compito e dopo la quale ovviamente l’alunno non potrà più consegnare. </a:t>
            </a:r>
          </a:p>
          <a:p>
            <a:r>
              <a:rPr lang="it-IT" b="1" dirty="0">
                <a:solidFill>
                  <a:srgbClr val="000000"/>
                </a:solidFill>
                <a:latin typeface="Calibri" panose="020F0502020204030204" pitchFamily="34" charset="0"/>
              </a:rPr>
              <a:t>Alunni. </a:t>
            </a:r>
            <a:r>
              <a:rPr lang="it-IT" dirty="0">
                <a:solidFill>
                  <a:srgbClr val="000000"/>
                </a:solidFill>
                <a:latin typeface="Calibri" panose="020F0502020204030204" pitchFamily="34" charset="0"/>
              </a:rPr>
              <a:t>Indica il numero di alunni ai quali si vuole assegnare il compito.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sarà quindi possibile: </a:t>
            </a:r>
          </a:p>
          <a:p>
            <a:r>
              <a:rPr lang="it-IT" dirty="0">
                <a:solidFill>
                  <a:srgbClr val="000000"/>
                </a:solidFill>
                <a:latin typeface="Calibri" panose="020F0502020204030204" pitchFamily="34" charset="0"/>
              </a:rPr>
              <a:t>                           Accedere alla scheda del compito per completarla ed inviarla agli alunni (vedi paragrafo </a:t>
            </a:r>
            <a:r>
              <a:rPr lang="it-IT" i="1" dirty="0">
                <a:solidFill>
                  <a:srgbClr val="000000"/>
                </a:solidFill>
                <a:latin typeface="Calibri" panose="020F0502020204030204" pitchFamily="34" charset="0"/>
              </a:rPr>
              <a:t>NUOVO COMPITO</a:t>
            </a:r>
            <a:r>
              <a:rPr lang="it-IT" dirty="0">
                <a:solidFill>
                  <a:srgbClr val="000000"/>
                </a:solidFill>
                <a:latin typeface="Calibri" panose="020F0502020204030204" pitchFamily="34" charset="0"/>
              </a:rPr>
              <a:t>). 	</a:t>
            </a:r>
          </a:p>
          <a:p>
            <a:r>
              <a:rPr lang="it-IT" dirty="0">
                <a:solidFill>
                  <a:srgbClr val="000000"/>
                </a:solidFill>
                <a:latin typeface="Calibri" panose="020F0502020204030204" pitchFamily="34" charset="0"/>
              </a:rPr>
              <a:t>                           </a:t>
            </a:r>
          </a:p>
          <a:p>
            <a:r>
              <a:rPr lang="it-IT" dirty="0">
                <a:solidFill>
                  <a:srgbClr val="000000"/>
                </a:solidFill>
                <a:latin typeface="Calibri" panose="020F0502020204030204" pitchFamily="34" charset="0"/>
              </a:rPr>
              <a:t>                            Eliminare il compito 	</a:t>
            </a:r>
          </a:p>
        </p:txBody>
      </p:sp>
      <p:pic>
        <p:nvPicPr>
          <p:cNvPr id="5" name="Immagine 4">
            <a:extLst>
              <a:ext uri="{FF2B5EF4-FFF2-40B4-BE49-F238E27FC236}">
                <a16:creationId xmlns:a16="http://schemas.microsoft.com/office/drawing/2014/main" id="{F00479B0-845C-4821-9835-39CF7D8EE6D7}"/>
              </a:ext>
            </a:extLst>
          </p:cNvPr>
          <p:cNvPicPr>
            <a:picLocks noChangeAspect="1"/>
          </p:cNvPicPr>
          <p:nvPr/>
        </p:nvPicPr>
        <p:blipFill>
          <a:blip r:embed="rId3"/>
          <a:stretch>
            <a:fillRect/>
          </a:stretch>
        </p:blipFill>
        <p:spPr>
          <a:xfrm>
            <a:off x="227122" y="5858880"/>
            <a:ext cx="1510748" cy="278296"/>
          </a:xfrm>
          <a:prstGeom prst="rect">
            <a:avLst/>
          </a:prstGeom>
        </p:spPr>
      </p:pic>
      <p:pic>
        <p:nvPicPr>
          <p:cNvPr id="6" name="Immagine 5">
            <a:extLst>
              <a:ext uri="{FF2B5EF4-FFF2-40B4-BE49-F238E27FC236}">
                <a16:creationId xmlns:a16="http://schemas.microsoft.com/office/drawing/2014/main" id="{2C13B636-A464-4CA9-B96D-F35F921A05D2}"/>
              </a:ext>
            </a:extLst>
          </p:cNvPr>
          <p:cNvPicPr>
            <a:picLocks noChangeAspect="1"/>
          </p:cNvPicPr>
          <p:nvPr/>
        </p:nvPicPr>
        <p:blipFill>
          <a:blip r:embed="rId4"/>
          <a:stretch>
            <a:fillRect/>
          </a:stretch>
        </p:blipFill>
        <p:spPr>
          <a:xfrm>
            <a:off x="174171" y="6344835"/>
            <a:ext cx="1510748" cy="268357"/>
          </a:xfrm>
          <a:prstGeom prst="rect">
            <a:avLst/>
          </a:prstGeom>
        </p:spPr>
      </p:pic>
    </p:spTree>
    <p:extLst>
      <p:ext uri="{BB962C8B-B14F-4D97-AF65-F5344CB8AC3E}">
        <p14:creationId xmlns:p14="http://schemas.microsoft.com/office/powerpoint/2010/main" val="269068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F257E0B-003D-40C2-BC8E-92812F0E3782}"/>
              </a:ext>
            </a:extLst>
          </p:cNvPr>
          <p:cNvSpPr/>
          <p:nvPr/>
        </p:nvSpPr>
        <p:spPr>
          <a:xfrm>
            <a:off x="145143" y="0"/>
            <a:ext cx="8998857" cy="1015663"/>
          </a:xfrm>
          <a:prstGeom prst="rect">
            <a:avLst/>
          </a:prstGeom>
        </p:spPr>
        <p:txBody>
          <a:bodyPr wrap="square">
            <a:spAutoFit/>
          </a:bodyPr>
          <a:lstStyle/>
          <a:p>
            <a:r>
              <a:rPr lang="it-IT" sz="2400" dirty="0">
                <a:solidFill>
                  <a:srgbClr val="000000"/>
                </a:solidFill>
                <a:latin typeface="Calibri" panose="020F0502020204030204" pitchFamily="34" charset="0"/>
              </a:rPr>
              <a:t>COMPITI IN CORSO </a:t>
            </a:r>
          </a:p>
          <a:p>
            <a:r>
              <a:rPr lang="it-IT" dirty="0">
                <a:solidFill>
                  <a:srgbClr val="000000"/>
                </a:solidFill>
                <a:latin typeface="Calibri" panose="020F0502020204030204" pitchFamily="34" charset="0"/>
              </a:rPr>
              <a:t>Cliccando sulla voce “Compiti in Corso” il programma prospetterà l’elenco dei compiti creati dal docente e già inviati e condivisi con gli alunni. </a:t>
            </a:r>
            <a:endParaRPr lang="it-IT" dirty="0"/>
          </a:p>
        </p:txBody>
      </p:sp>
      <p:pic>
        <p:nvPicPr>
          <p:cNvPr id="3" name="Immagine 2">
            <a:extLst>
              <a:ext uri="{FF2B5EF4-FFF2-40B4-BE49-F238E27FC236}">
                <a16:creationId xmlns:a16="http://schemas.microsoft.com/office/drawing/2014/main" id="{6CD99F98-E8F1-44FA-A8A2-EECFA180B2F2}"/>
              </a:ext>
            </a:extLst>
          </p:cNvPr>
          <p:cNvPicPr>
            <a:picLocks noChangeAspect="1"/>
          </p:cNvPicPr>
          <p:nvPr/>
        </p:nvPicPr>
        <p:blipFill>
          <a:blip r:embed="rId2"/>
          <a:stretch>
            <a:fillRect/>
          </a:stretch>
        </p:blipFill>
        <p:spPr>
          <a:xfrm>
            <a:off x="566058" y="1070541"/>
            <a:ext cx="9274628" cy="1976447"/>
          </a:xfrm>
          <a:prstGeom prst="rect">
            <a:avLst/>
          </a:prstGeom>
        </p:spPr>
      </p:pic>
      <p:sp>
        <p:nvSpPr>
          <p:cNvPr id="4" name="Rettangolo 3">
            <a:extLst>
              <a:ext uri="{FF2B5EF4-FFF2-40B4-BE49-F238E27FC236}">
                <a16:creationId xmlns:a16="http://schemas.microsoft.com/office/drawing/2014/main" id="{A0B4C92F-7F4E-4EF9-B62E-A404066BE0D3}"/>
              </a:ext>
            </a:extLst>
          </p:cNvPr>
          <p:cNvSpPr/>
          <p:nvPr/>
        </p:nvSpPr>
        <p:spPr>
          <a:xfrm flipH="1">
            <a:off x="10058400" y="1041444"/>
            <a:ext cx="2133600" cy="2031325"/>
          </a:xfrm>
          <a:prstGeom prst="rect">
            <a:avLst/>
          </a:prstGeom>
        </p:spPr>
        <p:txBody>
          <a:bodyPr wrap="square">
            <a:spAutoFit/>
          </a:bodyPr>
          <a:lstStyle/>
          <a:p>
            <a:r>
              <a:rPr lang="it-IT" dirty="0">
                <a:solidFill>
                  <a:srgbClr val="000000"/>
                </a:solidFill>
                <a:latin typeface="Calibri" panose="020F0502020204030204" pitchFamily="34" charset="0"/>
              </a:rPr>
              <a:t>I dati che vengono mostrati in questo elenco sono (la colonna comandi la analizziamo per ultima per comodità di scrittura): </a:t>
            </a:r>
            <a:endParaRPr lang="it-IT" dirty="0"/>
          </a:p>
        </p:txBody>
      </p:sp>
      <p:sp>
        <p:nvSpPr>
          <p:cNvPr id="5" name="Rettangolo 4">
            <a:extLst>
              <a:ext uri="{FF2B5EF4-FFF2-40B4-BE49-F238E27FC236}">
                <a16:creationId xmlns:a16="http://schemas.microsoft.com/office/drawing/2014/main" id="{7BC64610-FCDC-491E-96EE-E392976C60D4}"/>
              </a:ext>
            </a:extLst>
          </p:cNvPr>
          <p:cNvSpPr/>
          <p:nvPr/>
        </p:nvSpPr>
        <p:spPr>
          <a:xfrm>
            <a:off x="348343" y="3599543"/>
            <a:ext cx="11538857" cy="2308324"/>
          </a:xfrm>
          <a:prstGeom prst="rect">
            <a:avLst/>
          </a:prstGeom>
        </p:spPr>
        <p:txBody>
          <a:bodyPr wrap="square">
            <a:spAutoFit/>
          </a:bodyPr>
          <a:lstStyle/>
          <a:p>
            <a:r>
              <a:rPr lang="it-IT" b="1" dirty="0">
                <a:solidFill>
                  <a:srgbClr val="000000"/>
                </a:solidFill>
                <a:latin typeface="Calibri" panose="020F0502020204030204" pitchFamily="34" charset="0"/>
              </a:rPr>
              <a:t>Materia. </a:t>
            </a:r>
            <a:r>
              <a:rPr lang="it-IT" dirty="0">
                <a:solidFill>
                  <a:srgbClr val="000000"/>
                </a:solidFill>
                <a:latin typeface="Calibri" panose="020F0502020204030204" pitchFamily="34" charset="0"/>
              </a:rPr>
              <a:t>La materia indicata dal docente al momento della creazione del compito. </a:t>
            </a:r>
          </a:p>
          <a:p>
            <a:r>
              <a:rPr lang="it-IT" b="1" dirty="0">
                <a:solidFill>
                  <a:srgbClr val="000000"/>
                </a:solidFill>
                <a:latin typeface="Calibri" panose="020F0502020204030204" pitchFamily="34" charset="0"/>
              </a:rPr>
              <a:t>Tipo. </a:t>
            </a:r>
            <a:r>
              <a:rPr lang="it-IT" dirty="0">
                <a:solidFill>
                  <a:srgbClr val="000000"/>
                </a:solidFill>
                <a:latin typeface="Calibri" panose="020F0502020204030204" pitchFamily="34" charset="0"/>
              </a:rPr>
              <a:t>Il tipo di compito indicato dal docente al momento della creazione. </a:t>
            </a:r>
          </a:p>
          <a:p>
            <a:r>
              <a:rPr lang="it-IT" b="1" dirty="0">
                <a:solidFill>
                  <a:srgbClr val="000000"/>
                </a:solidFill>
                <a:latin typeface="Calibri" panose="020F0502020204030204" pitchFamily="34" charset="0"/>
              </a:rPr>
              <a:t>Titolo. </a:t>
            </a:r>
            <a:r>
              <a:rPr lang="it-IT" dirty="0">
                <a:solidFill>
                  <a:srgbClr val="000000"/>
                </a:solidFill>
                <a:latin typeface="Calibri" panose="020F0502020204030204" pitchFamily="34" charset="0"/>
              </a:rPr>
              <a:t>L’oggetto inserito dal docente al momento della creazione del compito. </a:t>
            </a:r>
          </a:p>
          <a:p>
            <a:r>
              <a:rPr lang="it-IT" b="1" dirty="0">
                <a:solidFill>
                  <a:srgbClr val="000000"/>
                </a:solidFill>
                <a:latin typeface="Calibri" panose="020F0502020204030204" pitchFamily="34" charset="0"/>
              </a:rPr>
              <a:t>Classi. </a:t>
            </a:r>
            <a:r>
              <a:rPr lang="it-IT" dirty="0">
                <a:solidFill>
                  <a:srgbClr val="000000"/>
                </a:solidFill>
                <a:latin typeface="Calibri" panose="020F0502020204030204" pitchFamily="34" charset="0"/>
              </a:rPr>
              <a:t>Indica le classi alle quali è stato attribuito il compito. </a:t>
            </a:r>
          </a:p>
          <a:p>
            <a:r>
              <a:rPr lang="it-IT" b="1" dirty="0">
                <a:solidFill>
                  <a:srgbClr val="000000"/>
                </a:solidFill>
                <a:latin typeface="Calibri" panose="020F0502020204030204" pitchFamily="34" charset="0"/>
              </a:rPr>
              <a:t>Data inserimento. </a:t>
            </a:r>
            <a:r>
              <a:rPr lang="it-IT" dirty="0">
                <a:solidFill>
                  <a:srgbClr val="000000"/>
                </a:solidFill>
                <a:latin typeface="Calibri" panose="020F0502020204030204" pitchFamily="34" charset="0"/>
              </a:rPr>
              <a:t>Indica la data e l’ora in cui è stato creato il compito. </a:t>
            </a:r>
          </a:p>
          <a:p>
            <a:r>
              <a:rPr lang="it-IT" b="1" dirty="0">
                <a:solidFill>
                  <a:srgbClr val="000000"/>
                </a:solidFill>
                <a:latin typeface="Calibri" panose="020F0502020204030204" pitchFamily="34" charset="0"/>
              </a:rPr>
              <a:t>Data Scadenza. </a:t>
            </a:r>
            <a:r>
              <a:rPr lang="it-IT" dirty="0">
                <a:solidFill>
                  <a:srgbClr val="000000"/>
                </a:solidFill>
                <a:latin typeface="Calibri" panose="020F0502020204030204" pitchFamily="34" charset="0"/>
              </a:rPr>
              <a:t>La data di scadenza entro la quale gli alunni dovranno consegnare il compito e dopo la quale non sarà più possibile consegnare. </a:t>
            </a:r>
          </a:p>
          <a:p>
            <a:r>
              <a:rPr lang="it-IT"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051404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01C21F9-FC31-45F8-82D0-74A8AFE7248A}"/>
              </a:ext>
            </a:extLst>
          </p:cNvPr>
          <p:cNvSpPr/>
          <p:nvPr/>
        </p:nvSpPr>
        <p:spPr>
          <a:xfrm>
            <a:off x="860612" y="710500"/>
            <a:ext cx="8283388" cy="3979679"/>
          </a:xfrm>
          <a:prstGeom prst="rect">
            <a:avLst/>
          </a:prstGeom>
        </p:spPr>
        <p:txBody>
          <a:bodyPr wrap="square">
            <a:spAutoFit/>
          </a:bodyPr>
          <a:lstStyle/>
          <a:p>
            <a:pPr>
              <a:lnSpc>
                <a:spcPct val="115000"/>
              </a:lnSpc>
              <a:spcAft>
                <a:spcPts val="100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COS’E’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it-IT" sz="2000" dirty="0">
                <a:solidFill>
                  <a:srgbClr val="000000"/>
                </a:solidFill>
                <a:latin typeface="Times New Roman" panose="02020603050405020304" pitchFamily="18" charset="0"/>
                <a:ea typeface="Calibri" panose="020F0502020204030204" pitchFamily="34" charset="0"/>
              </a:rPr>
              <a:t>Collabora è una applicazione creata da AXIOS nata dell’esigenza di far interagire docenti ed alunni per la condivisione di lezioni, l’assegnazione di compiti e la correzione degli stessi in modalità remota. </a:t>
            </a:r>
            <a:r>
              <a:rPr lang="it-IT" dirty="0">
                <a:solidFill>
                  <a:srgbClr val="000000"/>
                </a:solidFill>
                <a:latin typeface="Times New Roman" panose="02020603050405020304" pitchFamily="18" charset="0"/>
                <a:ea typeface="Calibri" panose="020F0502020204030204" pitchFamily="34" charset="0"/>
              </a:rPr>
              <a:t>Ogni Utente, dotato di un PC o Tablet e di una connessione ad Internet, a prescindere dal sistema operativo di cui è dotato il dispositivo, ha la possibilità di accedere al sistema. </a:t>
            </a:r>
            <a:endParaRPr lang="it-IT" sz="1400" dirty="0">
              <a:solidFill>
                <a:srgbClr val="000000"/>
              </a:solidFill>
              <a:latin typeface="Calibri" panose="020F0502020204030204" pitchFamily="34" charset="0"/>
              <a:ea typeface="Calibri" panose="020F0502020204030204" pitchFamily="34" charset="0"/>
            </a:endParaRPr>
          </a:p>
          <a:p>
            <a:pPr>
              <a:spcAft>
                <a:spcPts val="0"/>
              </a:spcAft>
            </a:pPr>
            <a:r>
              <a:rPr lang="it-IT" dirty="0">
                <a:solidFill>
                  <a:srgbClr val="000000"/>
                </a:solidFill>
                <a:latin typeface="Times New Roman" panose="02020603050405020304" pitchFamily="18" charset="0"/>
                <a:ea typeface="Calibri" panose="020F0502020204030204" pitchFamily="34" charset="0"/>
              </a:rPr>
              <a:t>La piattaforma è integrata in Scuola Digitale ed interagisce perfettamente con il Registro Elettronico di Axios, permettendo di visualizzarne il materiale didattico e di importare successivamente le valutazioni assegnate nella correzione dei compiti. </a:t>
            </a:r>
            <a:endParaRPr lang="it-IT" sz="1400" dirty="0">
              <a:solidFill>
                <a:srgbClr val="000000"/>
              </a:solidFill>
              <a:latin typeface="Calibri" panose="020F0502020204030204" pitchFamily="34" charset="0"/>
              <a:ea typeface="Calibri" panose="020F0502020204030204" pitchFamily="34" charset="0"/>
            </a:endParaRPr>
          </a:p>
          <a:p>
            <a:pPr>
              <a:lnSpc>
                <a:spcPct val="115000"/>
              </a:lnSpc>
              <a:spcAft>
                <a:spcPts val="1000"/>
              </a:spcAft>
            </a:pPr>
            <a:r>
              <a:rPr lang="it-IT" dirty="0">
                <a:latin typeface="Times New Roman" panose="02020603050405020304" pitchFamily="18" charset="0"/>
                <a:ea typeface="Calibri" panose="020F0502020204030204" pitchFamily="34" charset="0"/>
                <a:cs typeface="Times New Roman" panose="02020603050405020304" pitchFamily="18" charset="0"/>
              </a:rPr>
              <a:t>Le credenziali di accesso sono le medesime che si utilizzano per il Registro Elettronico di Axios, sia per quanto riguarda i docenti che per quanto riguarda genitori ed alunni.</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it-IT" sz="2000" dirty="0">
                <a:latin typeface="Times New Roman" panose="02020603050405020304" pitchFamily="18" charset="0"/>
                <a:ea typeface="Calibri" panose="020F0502020204030204" pitchFamily="34" charset="0"/>
                <a:cs typeface="Times New Roman" panose="02020603050405020304" pitchFamily="18" charset="0"/>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074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E14035A-C777-42E5-9316-795DDC1C9E2A}"/>
              </a:ext>
            </a:extLst>
          </p:cNvPr>
          <p:cNvSpPr/>
          <p:nvPr/>
        </p:nvSpPr>
        <p:spPr>
          <a:xfrm>
            <a:off x="638629" y="159657"/>
            <a:ext cx="10697028" cy="4801314"/>
          </a:xfrm>
          <a:prstGeom prst="rect">
            <a:avLst/>
          </a:prstGeom>
        </p:spPr>
        <p:txBody>
          <a:bodyPr wrap="square">
            <a:spAutoFit/>
          </a:bodyPr>
          <a:lstStyle/>
          <a:p>
            <a:endParaRPr lang="it-IT" b="1" dirty="0">
              <a:solidFill>
                <a:srgbClr val="000000"/>
              </a:solidFill>
              <a:latin typeface="Calibri" panose="020F0502020204030204" pitchFamily="34" charset="0"/>
            </a:endParaRPr>
          </a:p>
          <a:p>
            <a:endParaRPr lang="it-IT" b="1"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Alunni. </a:t>
            </a:r>
            <a:r>
              <a:rPr lang="it-IT" dirty="0">
                <a:solidFill>
                  <a:srgbClr val="000000"/>
                </a:solidFill>
                <a:latin typeface="Calibri" panose="020F0502020204030204" pitchFamily="34" charset="0"/>
              </a:rPr>
              <a:t>Indica il numero di alunni ai quali si è assegnato il compito. </a:t>
            </a:r>
          </a:p>
          <a:p>
            <a:r>
              <a:rPr lang="it-IT" b="1" dirty="0">
                <a:solidFill>
                  <a:srgbClr val="000000"/>
                </a:solidFill>
                <a:latin typeface="Calibri" panose="020F0502020204030204" pitchFamily="34" charset="0"/>
              </a:rPr>
              <a:t>In svolgimento. </a:t>
            </a:r>
            <a:r>
              <a:rPr lang="it-IT" dirty="0">
                <a:solidFill>
                  <a:srgbClr val="000000"/>
                </a:solidFill>
                <a:latin typeface="Calibri" panose="020F0502020204030204" pitchFamily="34" charset="0"/>
              </a:rPr>
              <a:t>Indica il numero di alunni che ha scaricato l’eventuale file allegato al compito. </a:t>
            </a:r>
          </a:p>
          <a:p>
            <a:r>
              <a:rPr lang="it-IT" b="1" dirty="0">
                <a:solidFill>
                  <a:srgbClr val="000000"/>
                </a:solidFill>
                <a:latin typeface="Calibri" panose="020F0502020204030204" pitchFamily="34" charset="0"/>
              </a:rPr>
              <a:t>Terminati. </a:t>
            </a:r>
            <a:r>
              <a:rPr lang="it-IT" dirty="0">
                <a:solidFill>
                  <a:srgbClr val="000000"/>
                </a:solidFill>
                <a:latin typeface="Calibri" panose="020F0502020204030204" pitchFamily="34" charset="0"/>
              </a:rPr>
              <a:t>Indica il numero di alunni che ha consegnato il compito.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sarà possibile: </a:t>
            </a: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Eliminare il compito anche se assegnato agli alunni, ma proprio per questa ragione, il programma chiederà un motivo per la cancellazione che sarà inviato agli alunni coinvolti. 	</a:t>
            </a: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                       Accedere alla scheda del compito e visualizzare l’elenco degli alunni con la possibilità di controllare chi ha consegnato e quindi correggere il compito. La schermata che si aprirà sarà come quella dell’esempio sotto riportato: </a:t>
            </a:r>
            <a:endParaRPr lang="it-IT" dirty="0"/>
          </a:p>
        </p:txBody>
      </p:sp>
      <p:pic>
        <p:nvPicPr>
          <p:cNvPr id="3" name="Immagine 2">
            <a:extLst>
              <a:ext uri="{FF2B5EF4-FFF2-40B4-BE49-F238E27FC236}">
                <a16:creationId xmlns:a16="http://schemas.microsoft.com/office/drawing/2014/main" id="{EBD2B191-67F7-4A11-9638-0E2E446962AE}"/>
              </a:ext>
            </a:extLst>
          </p:cNvPr>
          <p:cNvPicPr>
            <a:picLocks noChangeAspect="1"/>
          </p:cNvPicPr>
          <p:nvPr/>
        </p:nvPicPr>
        <p:blipFill>
          <a:blip r:embed="rId2"/>
          <a:stretch>
            <a:fillRect/>
          </a:stretch>
        </p:blipFill>
        <p:spPr>
          <a:xfrm>
            <a:off x="638629" y="2854802"/>
            <a:ext cx="1314223" cy="327720"/>
          </a:xfrm>
          <a:prstGeom prst="rect">
            <a:avLst/>
          </a:prstGeom>
        </p:spPr>
      </p:pic>
      <p:pic>
        <p:nvPicPr>
          <p:cNvPr id="4" name="Immagine 3">
            <a:extLst>
              <a:ext uri="{FF2B5EF4-FFF2-40B4-BE49-F238E27FC236}">
                <a16:creationId xmlns:a16="http://schemas.microsoft.com/office/drawing/2014/main" id="{A9886C7B-9525-4117-82B4-1BBEEC1A4535}"/>
              </a:ext>
            </a:extLst>
          </p:cNvPr>
          <p:cNvPicPr>
            <a:picLocks noChangeAspect="1"/>
          </p:cNvPicPr>
          <p:nvPr/>
        </p:nvPicPr>
        <p:blipFill>
          <a:blip r:embed="rId3"/>
          <a:stretch>
            <a:fillRect/>
          </a:stretch>
        </p:blipFill>
        <p:spPr>
          <a:xfrm rot="10800000" flipH="1" flipV="1">
            <a:off x="638629" y="4003198"/>
            <a:ext cx="1190170" cy="327720"/>
          </a:xfrm>
          <a:prstGeom prst="rect">
            <a:avLst/>
          </a:prstGeom>
        </p:spPr>
      </p:pic>
    </p:spTree>
    <p:extLst>
      <p:ext uri="{BB962C8B-B14F-4D97-AF65-F5344CB8AC3E}">
        <p14:creationId xmlns:p14="http://schemas.microsoft.com/office/powerpoint/2010/main" val="164133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8D53102-27E7-4C77-B78A-5DEA9C96CE56}"/>
              </a:ext>
            </a:extLst>
          </p:cNvPr>
          <p:cNvPicPr>
            <a:picLocks noChangeAspect="1"/>
          </p:cNvPicPr>
          <p:nvPr/>
        </p:nvPicPr>
        <p:blipFill>
          <a:blip r:embed="rId2"/>
          <a:stretch>
            <a:fillRect/>
          </a:stretch>
        </p:blipFill>
        <p:spPr>
          <a:xfrm>
            <a:off x="333828" y="145409"/>
            <a:ext cx="8418286" cy="5616762"/>
          </a:xfrm>
          <a:prstGeom prst="rect">
            <a:avLst/>
          </a:prstGeom>
        </p:spPr>
      </p:pic>
      <p:sp>
        <p:nvSpPr>
          <p:cNvPr id="3" name="Rettangolo 2">
            <a:extLst>
              <a:ext uri="{FF2B5EF4-FFF2-40B4-BE49-F238E27FC236}">
                <a16:creationId xmlns:a16="http://schemas.microsoft.com/office/drawing/2014/main" id="{01D7954C-8A6F-4371-A3A4-C33D8A8C1EEB}"/>
              </a:ext>
            </a:extLst>
          </p:cNvPr>
          <p:cNvSpPr/>
          <p:nvPr/>
        </p:nvSpPr>
        <p:spPr>
          <a:xfrm rot="10800000" flipV="1">
            <a:off x="986971" y="5480341"/>
            <a:ext cx="6574971" cy="954107"/>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In questo riquadro vengono riepilogati i dati del compito assegnato dal docente con anche l’eventuale file allegato e/o il link. </a:t>
            </a:r>
          </a:p>
        </p:txBody>
      </p:sp>
    </p:spTree>
    <p:extLst>
      <p:ext uri="{BB962C8B-B14F-4D97-AF65-F5344CB8AC3E}">
        <p14:creationId xmlns:p14="http://schemas.microsoft.com/office/powerpoint/2010/main" val="3051280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CA2D3AD-54E6-4E06-9970-C89E86429FA3}"/>
              </a:ext>
            </a:extLst>
          </p:cNvPr>
          <p:cNvSpPr/>
          <p:nvPr/>
        </p:nvSpPr>
        <p:spPr>
          <a:xfrm>
            <a:off x="1030514" y="1001486"/>
            <a:ext cx="10334172" cy="2585323"/>
          </a:xfrm>
          <a:prstGeom prst="rect">
            <a:avLst/>
          </a:prstGeom>
        </p:spPr>
        <p:txBody>
          <a:bodyPr wrap="square">
            <a:spAutoFit/>
          </a:bodyPr>
          <a:lstStyle/>
          <a:p>
            <a:r>
              <a:rPr lang="it-IT" dirty="0">
                <a:solidFill>
                  <a:srgbClr val="000000"/>
                </a:solidFill>
                <a:latin typeface="Calibri" panose="020F0502020204030204" pitchFamily="34" charset="0"/>
              </a:rPr>
              <a:t>Analizziamo nel dettaglio le informazioni che vengono riportate: </a:t>
            </a:r>
          </a:p>
          <a:p>
            <a:r>
              <a:rPr lang="it-IT" b="1" dirty="0">
                <a:solidFill>
                  <a:srgbClr val="000000"/>
                </a:solidFill>
                <a:latin typeface="Calibri" panose="020F0502020204030204" pitchFamily="34" charset="0"/>
              </a:rPr>
              <a:t>Cognome e Nome Alunno e classe. </a:t>
            </a:r>
            <a:r>
              <a:rPr lang="it-IT" dirty="0">
                <a:solidFill>
                  <a:srgbClr val="000000"/>
                </a:solidFill>
                <a:latin typeface="Calibri" panose="020F0502020204030204" pitchFamily="34" charset="0"/>
              </a:rPr>
              <a:t>Riporta il cognome ed il nome dell’alunno e la classe frequentata dall’alunno, utile se si è assegnato il compito ad alunni di classi differenti. </a:t>
            </a:r>
          </a:p>
          <a:p>
            <a:r>
              <a:rPr lang="it-IT" b="1" dirty="0">
                <a:solidFill>
                  <a:srgbClr val="000000"/>
                </a:solidFill>
                <a:latin typeface="Calibri" panose="020F0502020204030204" pitchFamily="34" charset="0"/>
              </a:rPr>
              <a:t>Stato Compito. </a:t>
            </a:r>
            <a:r>
              <a:rPr lang="it-IT" dirty="0">
                <a:solidFill>
                  <a:srgbClr val="000000"/>
                </a:solidFill>
                <a:latin typeface="Calibri" panose="020F0502020204030204" pitchFamily="34" charset="0"/>
              </a:rPr>
              <a:t>Riporta lo stato del compito, ossia se è stato svolto o meno dall’alunno. Gli stati possono essere: </a:t>
            </a:r>
          </a:p>
          <a:p>
            <a:r>
              <a:rPr lang="it-IT" dirty="0">
                <a:solidFill>
                  <a:srgbClr val="000000"/>
                </a:solidFill>
                <a:latin typeface="Calibri" panose="020F0502020204030204" pitchFamily="34" charset="0"/>
              </a:rPr>
              <a:t>                                                  L’alunno non ha ancora consegnato alcun compito 	</a:t>
            </a:r>
          </a:p>
          <a:p>
            <a:r>
              <a:rPr lang="it-IT" dirty="0">
                <a:solidFill>
                  <a:srgbClr val="000000"/>
                </a:solidFill>
                <a:latin typeface="Calibri" panose="020F0502020204030204" pitchFamily="34" charset="0"/>
              </a:rPr>
              <a:t>                                                 </a:t>
            </a:r>
          </a:p>
          <a:p>
            <a:r>
              <a:rPr lang="it-IT" dirty="0">
                <a:solidFill>
                  <a:srgbClr val="000000"/>
                </a:solidFill>
                <a:latin typeface="Calibri" panose="020F0502020204030204" pitchFamily="34" charset="0"/>
              </a:rPr>
              <a:t>                                                  L’alunno ha consegnato il compito e il docente può procedere alla sua correzione 	</a:t>
            </a:r>
          </a:p>
        </p:txBody>
      </p:sp>
      <p:pic>
        <p:nvPicPr>
          <p:cNvPr id="3" name="Immagine 2">
            <a:extLst>
              <a:ext uri="{FF2B5EF4-FFF2-40B4-BE49-F238E27FC236}">
                <a16:creationId xmlns:a16="http://schemas.microsoft.com/office/drawing/2014/main" id="{B1F99814-2011-4A55-98DE-8E28017CA05E}"/>
              </a:ext>
            </a:extLst>
          </p:cNvPr>
          <p:cNvPicPr>
            <a:picLocks noChangeAspect="1"/>
          </p:cNvPicPr>
          <p:nvPr/>
        </p:nvPicPr>
        <p:blipFill>
          <a:blip r:embed="rId2"/>
          <a:stretch>
            <a:fillRect/>
          </a:stretch>
        </p:blipFill>
        <p:spPr>
          <a:xfrm rot="10800000" flipH="1" flipV="1">
            <a:off x="2604390" y="2452914"/>
            <a:ext cx="1040282" cy="304800"/>
          </a:xfrm>
          <a:prstGeom prst="rect">
            <a:avLst/>
          </a:prstGeom>
        </p:spPr>
      </p:pic>
      <p:pic>
        <p:nvPicPr>
          <p:cNvPr id="4" name="Immagine 3">
            <a:extLst>
              <a:ext uri="{FF2B5EF4-FFF2-40B4-BE49-F238E27FC236}">
                <a16:creationId xmlns:a16="http://schemas.microsoft.com/office/drawing/2014/main" id="{5588A4FB-AF6E-485B-8951-204BEDE3B8D1}"/>
              </a:ext>
            </a:extLst>
          </p:cNvPr>
          <p:cNvPicPr>
            <a:picLocks noChangeAspect="1"/>
          </p:cNvPicPr>
          <p:nvPr/>
        </p:nvPicPr>
        <p:blipFill>
          <a:blip r:embed="rId3"/>
          <a:stretch>
            <a:fillRect/>
          </a:stretch>
        </p:blipFill>
        <p:spPr>
          <a:xfrm>
            <a:off x="2875415" y="2993203"/>
            <a:ext cx="769257" cy="307317"/>
          </a:xfrm>
          <a:prstGeom prst="rect">
            <a:avLst/>
          </a:prstGeom>
        </p:spPr>
      </p:pic>
      <p:sp>
        <p:nvSpPr>
          <p:cNvPr id="5" name="Rettangolo 4">
            <a:extLst>
              <a:ext uri="{FF2B5EF4-FFF2-40B4-BE49-F238E27FC236}">
                <a16:creationId xmlns:a16="http://schemas.microsoft.com/office/drawing/2014/main" id="{1199D67A-327C-493C-850C-742AFECFF8F0}"/>
              </a:ext>
            </a:extLst>
          </p:cNvPr>
          <p:cNvSpPr/>
          <p:nvPr/>
        </p:nvSpPr>
        <p:spPr>
          <a:xfrm>
            <a:off x="827314" y="3429000"/>
            <a:ext cx="10537372" cy="2062103"/>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Data termine e Data consegna. </a:t>
            </a:r>
            <a:r>
              <a:rPr lang="it-IT" dirty="0">
                <a:solidFill>
                  <a:srgbClr val="000000"/>
                </a:solidFill>
                <a:latin typeface="Calibri" panose="020F0502020204030204" pitchFamily="34" charset="0"/>
              </a:rPr>
              <a:t>La prima è la data impostata dal docente come termine entro il quale gli alunni dovranno consegnare il compito e oltre la quale non sarà più possibile consegnare il compito da parte degli alunni. La seconda è la data dell’effettiva consegna del compito da parte dell’alunno. </a:t>
            </a:r>
          </a:p>
          <a:p>
            <a:r>
              <a:rPr lang="it-IT" b="1" dirty="0">
                <a:solidFill>
                  <a:srgbClr val="000000"/>
                </a:solidFill>
                <a:latin typeface="Calibri" panose="020F0502020204030204" pitchFamily="34" charset="0"/>
              </a:rPr>
              <a:t>Data inizio svolgimento. </a:t>
            </a:r>
            <a:r>
              <a:rPr lang="it-IT" dirty="0">
                <a:solidFill>
                  <a:srgbClr val="000000"/>
                </a:solidFill>
                <a:latin typeface="Calibri" panose="020F0502020204030204" pitchFamily="34" charset="0"/>
              </a:rPr>
              <a:t>È la data nella quale l’alunno ha scaricato il file allegato al compito. </a:t>
            </a:r>
          </a:p>
          <a:p>
            <a:r>
              <a:rPr lang="it-IT" b="1" dirty="0">
                <a:solidFill>
                  <a:srgbClr val="000000"/>
                </a:solidFill>
                <a:latin typeface="Calibri" panose="020F0502020204030204" pitchFamily="34" charset="0"/>
              </a:rPr>
              <a:t>Risposta. </a:t>
            </a:r>
            <a:r>
              <a:rPr lang="it-IT" dirty="0">
                <a:solidFill>
                  <a:srgbClr val="000000"/>
                </a:solidFill>
                <a:latin typeface="Calibri" panose="020F0502020204030204" pitchFamily="34" charset="0"/>
              </a:rPr>
              <a:t>È l’eventuale annotazione scritta dall’alunno o la risoluzione del problema nel caso in cui non si necessiti di allegare alcun file. </a:t>
            </a:r>
          </a:p>
        </p:txBody>
      </p:sp>
    </p:spTree>
    <p:extLst>
      <p:ext uri="{BB962C8B-B14F-4D97-AF65-F5344CB8AC3E}">
        <p14:creationId xmlns:p14="http://schemas.microsoft.com/office/powerpoint/2010/main" val="1632900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EFFE676-C2B6-4B96-AC5C-1303E6226927}"/>
              </a:ext>
            </a:extLst>
          </p:cNvPr>
          <p:cNvSpPr/>
          <p:nvPr/>
        </p:nvSpPr>
        <p:spPr>
          <a:xfrm>
            <a:off x="753979" y="524721"/>
            <a:ext cx="8694821" cy="4832092"/>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Commento docente. </a:t>
            </a:r>
            <a:r>
              <a:rPr lang="it-IT" dirty="0">
                <a:solidFill>
                  <a:srgbClr val="000000"/>
                </a:solidFill>
                <a:latin typeface="Calibri" panose="020F0502020204030204" pitchFamily="34" charset="0"/>
              </a:rPr>
              <a:t>Il docente ha facoltà di inserire un commento al compito che verrà visualizzato solo dall’alunno cui si riferisce tramite il pulsante </a:t>
            </a:r>
            <a:r>
              <a:rPr lang="it-IT" dirty="0">
                <a:solidFill>
                  <a:srgbClr val="00B050"/>
                </a:solidFill>
                <a:latin typeface="Calibri" panose="020F0502020204030204" pitchFamily="34" charset="0"/>
              </a:rPr>
              <a:t>modifica</a:t>
            </a:r>
            <a:r>
              <a:rPr lang="it-IT" dirty="0">
                <a:solidFill>
                  <a:srgbClr val="000000"/>
                </a:solidFill>
                <a:latin typeface="Calibri" panose="020F0502020204030204" pitchFamily="34" charset="0"/>
              </a:rPr>
              <a:t>. Contestualmente al commento può anche inserire la valutazione. </a:t>
            </a:r>
          </a:p>
          <a:p>
            <a:r>
              <a:rPr lang="it-IT" b="1" dirty="0">
                <a:solidFill>
                  <a:srgbClr val="000000"/>
                </a:solidFill>
                <a:latin typeface="Calibri" panose="020F0502020204030204" pitchFamily="34" charset="0"/>
              </a:rPr>
              <a:t>Download file alunno. </a:t>
            </a:r>
            <a:r>
              <a:rPr lang="it-IT" dirty="0">
                <a:solidFill>
                  <a:srgbClr val="000000"/>
                </a:solidFill>
                <a:latin typeface="Calibri" panose="020F0502020204030204" pitchFamily="34" charset="0"/>
              </a:rPr>
              <a:t>Nel momento in cui l’alunno carica il file del proprio compito, si visualizzerà il pulsante </a:t>
            </a:r>
            <a:r>
              <a:rPr lang="it-IT" dirty="0">
                <a:solidFill>
                  <a:srgbClr val="FFC000"/>
                </a:solidFill>
                <a:latin typeface="Calibri" panose="020F0502020204030204" pitchFamily="34" charset="0"/>
              </a:rPr>
              <a:t>download </a:t>
            </a:r>
            <a:r>
              <a:rPr lang="it-IT" dirty="0">
                <a:solidFill>
                  <a:srgbClr val="000000"/>
                </a:solidFill>
                <a:latin typeface="Calibri" panose="020F0502020204030204" pitchFamily="34" charset="0"/>
              </a:rPr>
              <a:t>che permetterà al docente di scaricarlo sul proprio computer in modo da poterlo correggere. Se il pulsante non appare è perché l’alunno non ha ancora caricato nessun file. </a:t>
            </a:r>
          </a:p>
          <a:p>
            <a:r>
              <a:rPr lang="it-IT" b="1" dirty="0">
                <a:solidFill>
                  <a:srgbClr val="000000"/>
                </a:solidFill>
                <a:latin typeface="Calibri" panose="020F0502020204030204" pitchFamily="34" charset="0"/>
              </a:rPr>
              <a:t>Upload correzione. </a:t>
            </a:r>
            <a:r>
              <a:rPr lang="it-IT" dirty="0">
                <a:solidFill>
                  <a:srgbClr val="000000"/>
                </a:solidFill>
                <a:latin typeface="Calibri" panose="020F0502020204030204" pitchFamily="34" charset="0"/>
              </a:rPr>
              <a:t>In questa colonna è possibile caricare l’eventuale correzione del compito, in modo che l’alunno possa vedere gli errori commessi. </a:t>
            </a:r>
          </a:p>
          <a:p>
            <a:r>
              <a:rPr lang="it-IT" dirty="0">
                <a:solidFill>
                  <a:srgbClr val="000000"/>
                </a:solidFill>
                <a:latin typeface="Calibri" panose="020F0502020204030204" pitchFamily="34" charset="0"/>
              </a:rPr>
              <a:t>Per caricare il file occorrerà cliccare sul pulsante in modo che si apra la finestra di ricerca per selezionare il file desiderato. Una volta selezionato basterà cliccare sul pulsante </a:t>
            </a:r>
            <a:r>
              <a:rPr lang="it-IT" dirty="0">
                <a:solidFill>
                  <a:srgbClr val="0066CC"/>
                </a:solidFill>
                <a:latin typeface="Calibri" panose="020F0502020204030204" pitchFamily="34" charset="0"/>
              </a:rPr>
              <a:t>carica</a:t>
            </a:r>
            <a:r>
              <a:rPr lang="it-IT" dirty="0">
                <a:solidFill>
                  <a:srgbClr val="000000"/>
                </a:solidFill>
                <a:latin typeface="Calibri" panose="020F0502020204030204" pitchFamily="34" charset="0"/>
              </a:rPr>
              <a:t> ed il programma mostrerà in testa alla colonna il file caricato. Questo file sarà ovviamente visibile dall’alunno. </a:t>
            </a:r>
          </a:p>
          <a:p>
            <a:r>
              <a:rPr lang="it-IT" b="1" dirty="0">
                <a:solidFill>
                  <a:srgbClr val="000000"/>
                </a:solidFill>
                <a:latin typeface="Calibri" panose="020F0502020204030204" pitchFamily="34" charset="0"/>
              </a:rPr>
              <a:t>Voto. </a:t>
            </a:r>
            <a:r>
              <a:rPr lang="it-IT" dirty="0">
                <a:solidFill>
                  <a:srgbClr val="000000"/>
                </a:solidFill>
                <a:latin typeface="Calibri" panose="020F0502020204030204" pitchFamily="34" charset="0"/>
              </a:rPr>
              <a:t>Il docente ha facoltà di inserire una valutazione al compito svolto dall’alunno e che verrà visualizzato dall’alunno stesso, tramite il pulsante  </a:t>
            </a:r>
            <a:r>
              <a:rPr lang="it-IT" dirty="0">
                <a:solidFill>
                  <a:srgbClr val="00B050"/>
                </a:solidFill>
                <a:latin typeface="Calibri" panose="020F0502020204030204" pitchFamily="34" charset="0"/>
              </a:rPr>
              <a:t>modifica   </a:t>
            </a:r>
            <a:r>
              <a:rPr lang="it-IT" dirty="0">
                <a:solidFill>
                  <a:srgbClr val="000000"/>
                </a:solidFill>
                <a:latin typeface="Calibri" panose="020F0502020204030204" pitchFamily="34" charset="0"/>
              </a:rPr>
              <a:t>                        . Contestualmente al voto si può anche inserire un commento. </a:t>
            </a:r>
          </a:p>
        </p:txBody>
      </p:sp>
    </p:spTree>
    <p:extLst>
      <p:ext uri="{BB962C8B-B14F-4D97-AF65-F5344CB8AC3E}">
        <p14:creationId xmlns:p14="http://schemas.microsoft.com/office/powerpoint/2010/main" val="101258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CA0A059-9DE0-4C61-BADE-EFF38CE5B11F}"/>
              </a:ext>
            </a:extLst>
          </p:cNvPr>
          <p:cNvSpPr/>
          <p:nvPr/>
        </p:nvSpPr>
        <p:spPr>
          <a:xfrm>
            <a:off x="577515" y="224591"/>
            <a:ext cx="8710863" cy="2339102"/>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il docente ha quindi la possibilità di: </a:t>
            </a: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Tramite questo pulsante, come anticipato precedentemente, il docente ha facoltà di inserire un commento e/o il voto relativamente al compito consegnato dall’alunno. Il programma prospetterà la seguente finestra: 	</a:t>
            </a:r>
          </a:p>
        </p:txBody>
      </p:sp>
      <p:pic>
        <p:nvPicPr>
          <p:cNvPr id="3" name="Immagine 2">
            <a:extLst>
              <a:ext uri="{FF2B5EF4-FFF2-40B4-BE49-F238E27FC236}">
                <a16:creationId xmlns:a16="http://schemas.microsoft.com/office/drawing/2014/main" id="{E0CC856E-ABD3-4DC3-B49C-DDF62247D735}"/>
              </a:ext>
            </a:extLst>
          </p:cNvPr>
          <p:cNvPicPr>
            <a:picLocks noChangeAspect="1"/>
          </p:cNvPicPr>
          <p:nvPr/>
        </p:nvPicPr>
        <p:blipFill>
          <a:blip r:embed="rId2"/>
          <a:stretch>
            <a:fillRect/>
          </a:stretch>
        </p:blipFill>
        <p:spPr>
          <a:xfrm>
            <a:off x="721545" y="956122"/>
            <a:ext cx="834887" cy="438020"/>
          </a:xfrm>
          <a:prstGeom prst="rect">
            <a:avLst/>
          </a:prstGeom>
        </p:spPr>
      </p:pic>
      <p:pic>
        <p:nvPicPr>
          <p:cNvPr id="4" name="Immagine 3">
            <a:extLst>
              <a:ext uri="{FF2B5EF4-FFF2-40B4-BE49-F238E27FC236}">
                <a16:creationId xmlns:a16="http://schemas.microsoft.com/office/drawing/2014/main" id="{19B23870-FD4E-427C-A7D3-2387136140B5}"/>
              </a:ext>
            </a:extLst>
          </p:cNvPr>
          <p:cNvPicPr>
            <a:picLocks noChangeAspect="1"/>
          </p:cNvPicPr>
          <p:nvPr/>
        </p:nvPicPr>
        <p:blipFill>
          <a:blip r:embed="rId3"/>
          <a:stretch>
            <a:fillRect/>
          </a:stretch>
        </p:blipFill>
        <p:spPr>
          <a:xfrm>
            <a:off x="1556432" y="2606843"/>
            <a:ext cx="5999747" cy="3797713"/>
          </a:xfrm>
          <a:prstGeom prst="rect">
            <a:avLst/>
          </a:prstGeom>
        </p:spPr>
      </p:pic>
    </p:spTree>
    <p:extLst>
      <p:ext uri="{BB962C8B-B14F-4D97-AF65-F5344CB8AC3E}">
        <p14:creationId xmlns:p14="http://schemas.microsoft.com/office/powerpoint/2010/main" val="2727083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D42DD32-95E3-4C78-A0ED-449EBD464413}"/>
              </a:ext>
            </a:extLst>
          </p:cNvPr>
          <p:cNvSpPr/>
          <p:nvPr/>
        </p:nvSpPr>
        <p:spPr>
          <a:xfrm>
            <a:off x="1491916" y="882316"/>
            <a:ext cx="7652084" cy="2893100"/>
          </a:xfrm>
          <a:prstGeom prst="rect">
            <a:avLst/>
          </a:prstGeom>
        </p:spPr>
        <p:txBody>
          <a:bodyPr wrap="square">
            <a:spAutoFit/>
          </a:bodyPr>
          <a:lstStyle/>
          <a:p>
            <a:endParaRPr lang="it-IT" sz="2000" dirty="0">
              <a:latin typeface="Calibri" panose="020F0502020204030204" pitchFamily="34" charset="0"/>
            </a:endParaRPr>
          </a:p>
          <a:p>
            <a:r>
              <a:rPr lang="it-IT" b="1" dirty="0">
                <a:solidFill>
                  <a:srgbClr val="000000"/>
                </a:solidFill>
                <a:latin typeface="Calibri" panose="020F0502020204030204" pitchFamily="34" charset="0"/>
              </a:rPr>
              <a:t>1. </a:t>
            </a:r>
            <a:r>
              <a:rPr lang="it-IT" dirty="0">
                <a:solidFill>
                  <a:srgbClr val="000000"/>
                </a:solidFill>
                <a:latin typeface="Calibri" panose="020F0502020204030204" pitchFamily="34" charset="0"/>
              </a:rPr>
              <a:t>È possibile visualizzare la risposta dell’alunno in maniera completa nonché effettuare anche il download del compito consegnato. </a:t>
            </a:r>
          </a:p>
          <a:p>
            <a:r>
              <a:rPr lang="it-IT" b="1" dirty="0">
                <a:solidFill>
                  <a:srgbClr val="000000"/>
                </a:solidFill>
                <a:latin typeface="Calibri" panose="020F0502020204030204" pitchFamily="34" charset="0"/>
              </a:rPr>
              <a:t>A. </a:t>
            </a:r>
            <a:r>
              <a:rPr lang="it-IT" dirty="0">
                <a:solidFill>
                  <a:srgbClr val="000000"/>
                </a:solidFill>
                <a:latin typeface="Calibri" panose="020F0502020204030204" pitchFamily="34" charset="0"/>
              </a:rPr>
              <a:t>È possibile modificare la data di scadenza della consegna, nel caso in cui per qualche alunno si voglia dare una scadenza diversa da quella della classe, così come inserire/modificare il voto o il commento sul compito svolto. </a:t>
            </a:r>
          </a:p>
          <a:p>
            <a:endParaRPr lang="it-IT" dirty="0">
              <a:solidFill>
                <a:srgbClr val="000000"/>
              </a:solidFill>
              <a:latin typeface="Calibri" panose="020F0502020204030204" pitchFamily="34" charset="0"/>
            </a:endParaRPr>
          </a:p>
          <a:p>
            <a:r>
              <a:rPr lang="it-IT" dirty="0">
                <a:solidFill>
                  <a:srgbClr val="000000"/>
                </a:solidFill>
                <a:latin typeface="Calibri" panose="020F0502020204030204" pitchFamily="34" charset="0"/>
              </a:rPr>
              <a:t>Per confermare i dati occorrerà cliccare sul tasto </a:t>
            </a:r>
          </a:p>
          <a:p>
            <a:r>
              <a:rPr lang="it-IT" dirty="0">
                <a:solidFill>
                  <a:srgbClr val="000000"/>
                </a:solidFill>
                <a:latin typeface="Calibri" panose="020F0502020204030204" pitchFamily="34" charset="0"/>
              </a:rPr>
              <a:t>Nel caso in cui l’alunno abbia commesso un errore alla consegna (non abbia allegato il file o abbia allegato il file errato) il docente ha facoltà di 	</a:t>
            </a:r>
          </a:p>
        </p:txBody>
      </p:sp>
      <p:pic>
        <p:nvPicPr>
          <p:cNvPr id="3" name="Immagine 2">
            <a:extLst>
              <a:ext uri="{FF2B5EF4-FFF2-40B4-BE49-F238E27FC236}">
                <a16:creationId xmlns:a16="http://schemas.microsoft.com/office/drawing/2014/main" id="{63C9CCDB-0CD5-4DF6-9119-FFA6899EE939}"/>
              </a:ext>
            </a:extLst>
          </p:cNvPr>
          <p:cNvPicPr>
            <a:picLocks noChangeAspect="1"/>
          </p:cNvPicPr>
          <p:nvPr/>
        </p:nvPicPr>
        <p:blipFill>
          <a:blip r:embed="rId2"/>
          <a:stretch>
            <a:fillRect/>
          </a:stretch>
        </p:blipFill>
        <p:spPr>
          <a:xfrm>
            <a:off x="6283742" y="2839453"/>
            <a:ext cx="780798" cy="312319"/>
          </a:xfrm>
          <a:prstGeom prst="rect">
            <a:avLst/>
          </a:prstGeom>
        </p:spPr>
      </p:pic>
      <p:sp>
        <p:nvSpPr>
          <p:cNvPr id="4" name="Rettangolo 3">
            <a:extLst>
              <a:ext uri="{FF2B5EF4-FFF2-40B4-BE49-F238E27FC236}">
                <a16:creationId xmlns:a16="http://schemas.microsoft.com/office/drawing/2014/main" id="{98581A7E-81C7-4AE7-8DC2-5A73F9BB2C7C}"/>
              </a:ext>
            </a:extLst>
          </p:cNvPr>
          <p:cNvSpPr/>
          <p:nvPr/>
        </p:nvSpPr>
        <p:spPr>
          <a:xfrm rot="10800000" flipV="1">
            <a:off x="1491914" y="4029164"/>
            <a:ext cx="5710990" cy="646331"/>
          </a:xfrm>
          <a:prstGeom prst="rect">
            <a:avLst/>
          </a:prstGeom>
        </p:spPr>
        <p:txBody>
          <a:bodyPr wrap="square">
            <a:spAutoFit/>
          </a:bodyPr>
          <a:lstStyle/>
          <a:p>
            <a:r>
              <a:rPr lang="it-IT" dirty="0">
                <a:solidFill>
                  <a:srgbClr val="000000"/>
                </a:solidFill>
                <a:latin typeface="Calibri" panose="020F0502020204030204" pitchFamily="34" charset="0"/>
              </a:rPr>
              <a:t>riaprire il compito per permettere all’alunno di caricare nuovamente il file. Questo avviene tramite il pulsante 	</a:t>
            </a:r>
          </a:p>
        </p:txBody>
      </p:sp>
      <p:pic>
        <p:nvPicPr>
          <p:cNvPr id="5" name="Immagine 4">
            <a:extLst>
              <a:ext uri="{FF2B5EF4-FFF2-40B4-BE49-F238E27FC236}">
                <a16:creationId xmlns:a16="http://schemas.microsoft.com/office/drawing/2014/main" id="{B555EB81-5AD1-46A8-B291-C6198260AC62}"/>
              </a:ext>
            </a:extLst>
          </p:cNvPr>
          <p:cNvPicPr>
            <a:picLocks noChangeAspect="1"/>
          </p:cNvPicPr>
          <p:nvPr/>
        </p:nvPicPr>
        <p:blipFill>
          <a:blip r:embed="rId3"/>
          <a:stretch>
            <a:fillRect/>
          </a:stretch>
        </p:blipFill>
        <p:spPr>
          <a:xfrm>
            <a:off x="6674141" y="4283243"/>
            <a:ext cx="3114494" cy="404286"/>
          </a:xfrm>
          <a:prstGeom prst="rect">
            <a:avLst/>
          </a:prstGeom>
        </p:spPr>
      </p:pic>
    </p:spTree>
    <p:extLst>
      <p:ext uri="{BB962C8B-B14F-4D97-AF65-F5344CB8AC3E}">
        <p14:creationId xmlns:p14="http://schemas.microsoft.com/office/powerpoint/2010/main" val="39394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9892B8A-785F-4146-8FF0-4379406CB866}"/>
              </a:ext>
            </a:extLst>
          </p:cNvPr>
          <p:cNvPicPr>
            <a:picLocks noChangeAspect="1"/>
          </p:cNvPicPr>
          <p:nvPr/>
        </p:nvPicPr>
        <p:blipFill>
          <a:blip r:embed="rId2"/>
          <a:stretch>
            <a:fillRect/>
          </a:stretch>
        </p:blipFill>
        <p:spPr>
          <a:xfrm>
            <a:off x="30079" y="79847"/>
            <a:ext cx="1349542" cy="398728"/>
          </a:xfrm>
          <a:prstGeom prst="rect">
            <a:avLst/>
          </a:prstGeom>
        </p:spPr>
      </p:pic>
      <p:sp>
        <p:nvSpPr>
          <p:cNvPr id="3" name="Rettangolo 2">
            <a:extLst>
              <a:ext uri="{FF2B5EF4-FFF2-40B4-BE49-F238E27FC236}">
                <a16:creationId xmlns:a16="http://schemas.microsoft.com/office/drawing/2014/main" id="{1C7CA6D8-FC75-4DC9-98E9-CCFB9D54588D}"/>
              </a:ext>
            </a:extLst>
          </p:cNvPr>
          <p:cNvSpPr/>
          <p:nvPr/>
        </p:nvSpPr>
        <p:spPr>
          <a:xfrm>
            <a:off x="1588169" y="79847"/>
            <a:ext cx="7555832" cy="646331"/>
          </a:xfrm>
          <a:prstGeom prst="rect">
            <a:avLst/>
          </a:prstGeom>
        </p:spPr>
        <p:txBody>
          <a:bodyPr wrap="square">
            <a:spAutoFit/>
          </a:bodyPr>
          <a:lstStyle/>
          <a:p>
            <a:r>
              <a:rPr lang="it-IT" dirty="0">
                <a:solidFill>
                  <a:srgbClr val="000000"/>
                </a:solidFill>
                <a:latin typeface="Calibri" panose="020F0502020204030204" pitchFamily="34" charset="0"/>
              </a:rPr>
              <a:t>Tramite questo pulsante il docente ha la possibilità di inviare un messaggio all’alunno cui si riferisce. Il programma mostrerà la seguente finestra: 	</a:t>
            </a:r>
          </a:p>
        </p:txBody>
      </p:sp>
      <p:pic>
        <p:nvPicPr>
          <p:cNvPr id="4" name="Immagine 3">
            <a:extLst>
              <a:ext uri="{FF2B5EF4-FFF2-40B4-BE49-F238E27FC236}">
                <a16:creationId xmlns:a16="http://schemas.microsoft.com/office/drawing/2014/main" id="{CE4D9456-F60A-40B7-B2B4-8DAE3BD52A2F}"/>
              </a:ext>
            </a:extLst>
          </p:cNvPr>
          <p:cNvPicPr>
            <a:picLocks noChangeAspect="1"/>
          </p:cNvPicPr>
          <p:nvPr/>
        </p:nvPicPr>
        <p:blipFill>
          <a:blip r:embed="rId3"/>
          <a:stretch>
            <a:fillRect/>
          </a:stretch>
        </p:blipFill>
        <p:spPr>
          <a:xfrm>
            <a:off x="1379621" y="775582"/>
            <a:ext cx="5657971" cy="3738451"/>
          </a:xfrm>
          <a:prstGeom prst="rect">
            <a:avLst/>
          </a:prstGeom>
        </p:spPr>
      </p:pic>
      <p:sp>
        <p:nvSpPr>
          <p:cNvPr id="5" name="Rettangolo 4">
            <a:extLst>
              <a:ext uri="{FF2B5EF4-FFF2-40B4-BE49-F238E27FC236}">
                <a16:creationId xmlns:a16="http://schemas.microsoft.com/office/drawing/2014/main" id="{136A38A3-0B43-4B47-8584-B5C29E22F5DC}"/>
              </a:ext>
            </a:extLst>
          </p:cNvPr>
          <p:cNvSpPr/>
          <p:nvPr/>
        </p:nvSpPr>
        <p:spPr>
          <a:xfrm>
            <a:off x="7170821" y="1251283"/>
            <a:ext cx="3641558" cy="646331"/>
          </a:xfrm>
          <a:prstGeom prst="rect">
            <a:avLst/>
          </a:prstGeom>
        </p:spPr>
        <p:txBody>
          <a:bodyPr wrap="square">
            <a:spAutoFit/>
          </a:bodyPr>
          <a:lstStyle/>
          <a:p>
            <a:r>
              <a:rPr lang="it-IT" dirty="0">
                <a:solidFill>
                  <a:srgbClr val="000000"/>
                </a:solidFill>
                <a:latin typeface="Calibri" panose="020F0502020204030204" pitchFamily="34" charset="0"/>
              </a:rPr>
              <a:t>Per confermare l’invio del messaggio basterà cliccare sul pulsante 	</a:t>
            </a:r>
          </a:p>
        </p:txBody>
      </p:sp>
      <p:pic>
        <p:nvPicPr>
          <p:cNvPr id="6" name="Immagine 5">
            <a:extLst>
              <a:ext uri="{FF2B5EF4-FFF2-40B4-BE49-F238E27FC236}">
                <a16:creationId xmlns:a16="http://schemas.microsoft.com/office/drawing/2014/main" id="{4E278441-08AC-4658-98E7-C13467A0E737}"/>
              </a:ext>
            </a:extLst>
          </p:cNvPr>
          <p:cNvPicPr>
            <a:picLocks noChangeAspect="1"/>
          </p:cNvPicPr>
          <p:nvPr/>
        </p:nvPicPr>
        <p:blipFill>
          <a:blip r:embed="rId4"/>
          <a:stretch>
            <a:fillRect/>
          </a:stretch>
        </p:blipFill>
        <p:spPr>
          <a:xfrm>
            <a:off x="7776082" y="1870831"/>
            <a:ext cx="1311965" cy="268357"/>
          </a:xfrm>
          <a:prstGeom prst="rect">
            <a:avLst/>
          </a:prstGeom>
        </p:spPr>
      </p:pic>
      <p:sp>
        <p:nvSpPr>
          <p:cNvPr id="7" name="Rettangolo 6">
            <a:extLst>
              <a:ext uri="{FF2B5EF4-FFF2-40B4-BE49-F238E27FC236}">
                <a16:creationId xmlns:a16="http://schemas.microsoft.com/office/drawing/2014/main" id="{10540403-D543-492C-9063-309025C614D5}"/>
              </a:ext>
            </a:extLst>
          </p:cNvPr>
          <p:cNvSpPr/>
          <p:nvPr/>
        </p:nvSpPr>
        <p:spPr>
          <a:xfrm>
            <a:off x="350921" y="4715469"/>
            <a:ext cx="9851857" cy="1200329"/>
          </a:xfrm>
          <a:prstGeom prst="rect">
            <a:avLst/>
          </a:prstGeom>
        </p:spPr>
        <p:txBody>
          <a:bodyPr wrap="square">
            <a:spAutoFit/>
          </a:bodyPr>
          <a:lstStyle/>
          <a:p>
            <a:r>
              <a:rPr lang="it-IT" dirty="0">
                <a:solidFill>
                  <a:srgbClr val="000000"/>
                </a:solidFill>
                <a:latin typeface="Calibri" panose="020F0502020204030204" pitchFamily="34" charset="0"/>
              </a:rPr>
              <a:t>Tramite il pulsante                      il docente avrà modo di archiviare i compiti terminati e consegnati dagli studenti spostandoli nella sezione </a:t>
            </a:r>
            <a:r>
              <a:rPr lang="it-IT" i="1" dirty="0">
                <a:solidFill>
                  <a:srgbClr val="000000"/>
                </a:solidFill>
                <a:latin typeface="Calibri" panose="020F0502020204030204" pitchFamily="34" charset="0"/>
              </a:rPr>
              <a:t>Compiti Svolti</a:t>
            </a:r>
            <a:r>
              <a:rPr lang="it-IT" dirty="0">
                <a:solidFill>
                  <a:srgbClr val="000000"/>
                </a:solidFill>
                <a:latin typeface="Calibri" panose="020F0502020204030204" pitchFamily="34" charset="0"/>
              </a:rPr>
              <a:t>. </a:t>
            </a:r>
          </a:p>
          <a:p>
            <a:r>
              <a:rPr lang="it-IT" dirty="0">
                <a:solidFill>
                  <a:srgbClr val="000000"/>
                </a:solidFill>
                <a:latin typeface="Calibri" panose="020F0502020204030204" pitchFamily="34" charset="0"/>
              </a:rPr>
              <a:t>Tramite il pulsante                   il docente ha facoltà di eliminare il compito anche se assegnato agli alunni, ma chiederà un motivo per la cancellazione che sarà inviato agli alunni coinvolti. </a:t>
            </a:r>
            <a:endParaRPr lang="it-IT" dirty="0"/>
          </a:p>
        </p:txBody>
      </p:sp>
      <p:pic>
        <p:nvPicPr>
          <p:cNvPr id="8" name="Immagine 7">
            <a:extLst>
              <a:ext uri="{FF2B5EF4-FFF2-40B4-BE49-F238E27FC236}">
                <a16:creationId xmlns:a16="http://schemas.microsoft.com/office/drawing/2014/main" id="{B0EB03A8-DBF5-47B0-960B-CAB4604FD4C6}"/>
              </a:ext>
            </a:extLst>
          </p:cNvPr>
          <p:cNvPicPr>
            <a:picLocks noChangeAspect="1"/>
          </p:cNvPicPr>
          <p:nvPr/>
        </p:nvPicPr>
        <p:blipFill>
          <a:blip r:embed="rId5"/>
          <a:stretch>
            <a:fillRect/>
          </a:stretch>
        </p:blipFill>
        <p:spPr>
          <a:xfrm>
            <a:off x="2227595" y="4715469"/>
            <a:ext cx="980825" cy="384474"/>
          </a:xfrm>
          <a:prstGeom prst="rect">
            <a:avLst/>
          </a:prstGeom>
        </p:spPr>
      </p:pic>
      <p:pic>
        <p:nvPicPr>
          <p:cNvPr id="9" name="Immagine 8">
            <a:extLst>
              <a:ext uri="{FF2B5EF4-FFF2-40B4-BE49-F238E27FC236}">
                <a16:creationId xmlns:a16="http://schemas.microsoft.com/office/drawing/2014/main" id="{A82FBDEB-2BDD-4C20-BE32-833B06375E54}"/>
              </a:ext>
            </a:extLst>
          </p:cNvPr>
          <p:cNvPicPr>
            <a:picLocks noChangeAspect="1"/>
          </p:cNvPicPr>
          <p:nvPr/>
        </p:nvPicPr>
        <p:blipFill>
          <a:blip r:embed="rId6"/>
          <a:stretch>
            <a:fillRect/>
          </a:stretch>
        </p:blipFill>
        <p:spPr>
          <a:xfrm>
            <a:off x="2349122" y="5315633"/>
            <a:ext cx="727077" cy="351568"/>
          </a:xfrm>
          <a:prstGeom prst="rect">
            <a:avLst/>
          </a:prstGeom>
        </p:spPr>
      </p:pic>
      <p:sp>
        <p:nvSpPr>
          <p:cNvPr id="10" name="Rettangolo 9">
            <a:extLst>
              <a:ext uri="{FF2B5EF4-FFF2-40B4-BE49-F238E27FC236}">
                <a16:creationId xmlns:a16="http://schemas.microsoft.com/office/drawing/2014/main" id="{0F72F141-89EA-488B-A87C-8DB6386ECE9C}"/>
              </a:ext>
            </a:extLst>
          </p:cNvPr>
          <p:cNvSpPr/>
          <p:nvPr/>
        </p:nvSpPr>
        <p:spPr>
          <a:xfrm rot="10800000" flipV="1">
            <a:off x="481262" y="5751139"/>
            <a:ext cx="9721515" cy="1015663"/>
          </a:xfrm>
          <a:prstGeom prst="rect">
            <a:avLst/>
          </a:prstGeom>
        </p:spPr>
        <p:txBody>
          <a:bodyPr wrap="square">
            <a:spAutoFit/>
          </a:bodyPr>
          <a:lstStyle/>
          <a:p>
            <a:r>
              <a:rPr lang="it-IT" sz="2400" dirty="0">
                <a:solidFill>
                  <a:srgbClr val="000000"/>
                </a:solidFill>
                <a:latin typeface="Calibri" panose="020F0502020204030204" pitchFamily="34" charset="0"/>
              </a:rPr>
              <a:t>C</a:t>
            </a:r>
            <a:r>
              <a:rPr lang="it-IT" dirty="0">
                <a:solidFill>
                  <a:srgbClr val="000000"/>
                </a:solidFill>
                <a:latin typeface="Calibri" panose="020F0502020204030204" pitchFamily="34" charset="0"/>
              </a:rPr>
              <a:t>OMPITI </a:t>
            </a:r>
            <a:r>
              <a:rPr lang="it-IT" sz="2400" dirty="0">
                <a:solidFill>
                  <a:srgbClr val="000000"/>
                </a:solidFill>
                <a:latin typeface="Calibri" panose="020F0502020204030204" pitchFamily="34" charset="0"/>
              </a:rPr>
              <a:t>S</a:t>
            </a:r>
            <a:r>
              <a:rPr lang="it-IT" dirty="0">
                <a:solidFill>
                  <a:srgbClr val="000000"/>
                </a:solidFill>
                <a:latin typeface="Calibri" panose="020F0502020204030204" pitchFamily="34" charset="0"/>
              </a:rPr>
              <a:t>VOLTI </a:t>
            </a:r>
          </a:p>
          <a:p>
            <a:r>
              <a:rPr lang="it-IT" dirty="0">
                <a:solidFill>
                  <a:srgbClr val="000000"/>
                </a:solidFill>
                <a:latin typeface="Calibri" panose="020F0502020204030204" pitchFamily="34" charset="0"/>
              </a:rPr>
              <a:t>In questa sezione verranno archiviati tutti i compiti per i quali i docenti avranno cliccato sul pulsante “Fine compito”.  Le informazioni qui riportate sono le stesse descritte nel paragrafo </a:t>
            </a:r>
            <a:r>
              <a:rPr lang="it-IT" i="1" dirty="0">
                <a:solidFill>
                  <a:srgbClr val="000000"/>
                </a:solidFill>
                <a:latin typeface="Calibri" panose="020F0502020204030204" pitchFamily="34" charset="0"/>
              </a:rPr>
              <a:t>Compiti in Corso</a:t>
            </a:r>
            <a:r>
              <a:rPr lang="it-IT" dirty="0">
                <a:solidFill>
                  <a:srgbClr val="000000"/>
                </a:solidFill>
                <a:latin typeface="Calibri" panose="020F0502020204030204" pitchFamily="34" charset="0"/>
              </a:rPr>
              <a:t>. </a:t>
            </a:r>
            <a:endParaRPr lang="it-IT" dirty="0"/>
          </a:p>
        </p:txBody>
      </p:sp>
    </p:spTree>
    <p:extLst>
      <p:ext uri="{BB962C8B-B14F-4D97-AF65-F5344CB8AC3E}">
        <p14:creationId xmlns:p14="http://schemas.microsoft.com/office/powerpoint/2010/main" val="2540553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BC8F8C8-F404-4FB1-A48B-2CDEF5E20248}"/>
              </a:ext>
            </a:extLst>
          </p:cNvPr>
          <p:cNvSpPr/>
          <p:nvPr/>
        </p:nvSpPr>
        <p:spPr>
          <a:xfrm>
            <a:off x="368968" y="176463"/>
            <a:ext cx="7262549" cy="369332"/>
          </a:xfrm>
          <a:prstGeom prst="rect">
            <a:avLst/>
          </a:prstGeom>
        </p:spPr>
        <p:txBody>
          <a:bodyPr wrap="square">
            <a:spAutoFit/>
          </a:bodyPr>
          <a:lstStyle/>
          <a:p>
            <a:r>
              <a:rPr lang="it-IT" dirty="0">
                <a:solidFill>
                  <a:srgbClr val="000000"/>
                </a:solidFill>
                <a:latin typeface="Calibri" panose="020F0502020204030204" pitchFamily="34" charset="0"/>
              </a:rPr>
              <a:t>GESTIONE DOCUMENTI E LINK </a:t>
            </a:r>
            <a:endParaRPr lang="it-IT" dirty="0"/>
          </a:p>
        </p:txBody>
      </p:sp>
      <p:pic>
        <p:nvPicPr>
          <p:cNvPr id="4" name="Immagine 3">
            <a:extLst>
              <a:ext uri="{FF2B5EF4-FFF2-40B4-BE49-F238E27FC236}">
                <a16:creationId xmlns:a16="http://schemas.microsoft.com/office/drawing/2014/main" id="{1F04D313-1988-4E7B-9224-64DB75EDDDB8}"/>
              </a:ext>
            </a:extLst>
          </p:cNvPr>
          <p:cNvPicPr>
            <a:picLocks noChangeAspect="1"/>
          </p:cNvPicPr>
          <p:nvPr/>
        </p:nvPicPr>
        <p:blipFill>
          <a:blip r:embed="rId2"/>
          <a:stretch>
            <a:fillRect/>
          </a:stretch>
        </p:blipFill>
        <p:spPr>
          <a:xfrm>
            <a:off x="3522637" y="227974"/>
            <a:ext cx="3061252" cy="1202635"/>
          </a:xfrm>
          <a:prstGeom prst="rect">
            <a:avLst/>
          </a:prstGeom>
        </p:spPr>
      </p:pic>
      <p:sp>
        <p:nvSpPr>
          <p:cNvPr id="5" name="Rettangolo 4">
            <a:extLst>
              <a:ext uri="{FF2B5EF4-FFF2-40B4-BE49-F238E27FC236}">
                <a16:creationId xmlns:a16="http://schemas.microsoft.com/office/drawing/2014/main" id="{0BF61F7F-29D1-42CD-ADBC-8E3C5F3C7FB2}"/>
              </a:ext>
            </a:extLst>
          </p:cNvPr>
          <p:cNvSpPr/>
          <p:nvPr/>
        </p:nvSpPr>
        <p:spPr>
          <a:xfrm>
            <a:off x="6769768" y="227974"/>
            <a:ext cx="5293894" cy="1200329"/>
          </a:xfrm>
          <a:prstGeom prst="rect">
            <a:avLst/>
          </a:prstGeom>
        </p:spPr>
        <p:txBody>
          <a:bodyPr wrap="square">
            <a:spAutoFit/>
          </a:bodyPr>
          <a:lstStyle/>
          <a:p>
            <a:r>
              <a:rPr lang="it-IT" dirty="0">
                <a:solidFill>
                  <a:srgbClr val="000000"/>
                </a:solidFill>
                <a:latin typeface="Calibri" panose="020F0502020204030204" pitchFamily="34" charset="0"/>
              </a:rPr>
              <a:t>Cliccando sulla </a:t>
            </a:r>
            <a:r>
              <a:rPr lang="it-IT" dirty="0" err="1">
                <a:solidFill>
                  <a:srgbClr val="000000"/>
                </a:solidFill>
                <a:latin typeface="Calibri" panose="020F0502020204030204" pitchFamily="34" charset="0"/>
              </a:rPr>
              <a:t>tile</a:t>
            </a:r>
            <a:r>
              <a:rPr lang="it-IT" dirty="0">
                <a:solidFill>
                  <a:srgbClr val="000000"/>
                </a:solidFill>
                <a:latin typeface="Calibri" panose="020F0502020204030204" pitchFamily="34" charset="0"/>
              </a:rPr>
              <a:t> riportata a lato è possibile accedere alla visualizzazione dei files precedentemente caricati dal docente, così come alla gestione dei link e alla visualizzazione dei link utilizzati </a:t>
            </a:r>
            <a:endParaRPr lang="it-IT" dirty="0"/>
          </a:p>
        </p:txBody>
      </p:sp>
      <p:sp>
        <p:nvSpPr>
          <p:cNvPr id="6" name="Rettangolo 5">
            <a:extLst>
              <a:ext uri="{FF2B5EF4-FFF2-40B4-BE49-F238E27FC236}">
                <a16:creationId xmlns:a16="http://schemas.microsoft.com/office/drawing/2014/main" id="{94277790-6503-415D-8FF2-77FF7A104919}"/>
              </a:ext>
            </a:extLst>
          </p:cNvPr>
          <p:cNvSpPr/>
          <p:nvPr/>
        </p:nvSpPr>
        <p:spPr>
          <a:xfrm>
            <a:off x="192506" y="1652338"/>
            <a:ext cx="7516340" cy="461665"/>
          </a:xfrm>
          <a:prstGeom prst="rect">
            <a:avLst/>
          </a:prstGeom>
        </p:spPr>
        <p:txBody>
          <a:bodyPr wrap="square">
            <a:spAutoFit/>
          </a:bodyPr>
          <a:lstStyle/>
          <a:p>
            <a:r>
              <a:rPr lang="it-IT" sz="2400" dirty="0">
                <a:solidFill>
                  <a:srgbClr val="000000"/>
                </a:solidFill>
                <a:latin typeface="Calibri" panose="020F0502020204030204" pitchFamily="34" charset="0"/>
              </a:rPr>
              <a:t>V</a:t>
            </a:r>
            <a:r>
              <a:rPr lang="it-IT" dirty="0">
                <a:solidFill>
                  <a:srgbClr val="000000"/>
                </a:solidFill>
                <a:latin typeface="Calibri" panose="020F0502020204030204" pitchFamily="34" charset="0"/>
              </a:rPr>
              <a:t>ISUALIZZAZIONE </a:t>
            </a:r>
            <a:r>
              <a:rPr lang="it-IT" sz="2400" dirty="0">
                <a:solidFill>
                  <a:srgbClr val="000000"/>
                </a:solidFill>
                <a:latin typeface="Calibri" panose="020F0502020204030204" pitchFamily="34" charset="0"/>
              </a:rPr>
              <a:t>D</a:t>
            </a:r>
            <a:r>
              <a:rPr lang="it-IT" dirty="0">
                <a:solidFill>
                  <a:srgbClr val="000000"/>
                </a:solidFill>
                <a:latin typeface="Calibri" panose="020F0502020204030204" pitchFamily="34" charset="0"/>
              </a:rPr>
              <a:t>OCUMENTI </a:t>
            </a:r>
            <a:endParaRPr lang="it-IT" dirty="0"/>
          </a:p>
        </p:txBody>
      </p:sp>
      <p:sp>
        <p:nvSpPr>
          <p:cNvPr id="7" name="Rettangolo 6">
            <a:extLst>
              <a:ext uri="{FF2B5EF4-FFF2-40B4-BE49-F238E27FC236}">
                <a16:creationId xmlns:a16="http://schemas.microsoft.com/office/drawing/2014/main" id="{579C6D7F-CA34-47D9-B62B-646E8C687AFF}"/>
              </a:ext>
            </a:extLst>
          </p:cNvPr>
          <p:cNvSpPr/>
          <p:nvPr/>
        </p:nvSpPr>
        <p:spPr>
          <a:xfrm>
            <a:off x="192507" y="2114003"/>
            <a:ext cx="8080404" cy="369332"/>
          </a:xfrm>
          <a:prstGeom prst="rect">
            <a:avLst/>
          </a:prstGeom>
        </p:spPr>
        <p:txBody>
          <a:bodyPr wrap="square">
            <a:spAutoFit/>
          </a:bodyPr>
          <a:lstStyle/>
          <a:p>
            <a:r>
              <a:rPr lang="it-IT" dirty="0">
                <a:solidFill>
                  <a:srgbClr val="000000"/>
                </a:solidFill>
                <a:latin typeface="Calibri" panose="020F0502020204030204" pitchFamily="34" charset="0"/>
              </a:rPr>
              <a:t>Il programma mostrerà la seguente finestra: </a:t>
            </a:r>
            <a:endParaRPr lang="it-IT" dirty="0"/>
          </a:p>
        </p:txBody>
      </p:sp>
      <p:pic>
        <p:nvPicPr>
          <p:cNvPr id="8" name="Immagine 7">
            <a:extLst>
              <a:ext uri="{FF2B5EF4-FFF2-40B4-BE49-F238E27FC236}">
                <a16:creationId xmlns:a16="http://schemas.microsoft.com/office/drawing/2014/main" id="{AA3400D9-DDB3-4317-92BE-FB39B88ADCB6}"/>
              </a:ext>
            </a:extLst>
          </p:cNvPr>
          <p:cNvPicPr>
            <a:picLocks noChangeAspect="1"/>
          </p:cNvPicPr>
          <p:nvPr/>
        </p:nvPicPr>
        <p:blipFill>
          <a:blip r:embed="rId3"/>
          <a:stretch>
            <a:fillRect/>
          </a:stretch>
        </p:blipFill>
        <p:spPr>
          <a:xfrm>
            <a:off x="368968" y="2534846"/>
            <a:ext cx="8614611" cy="3117611"/>
          </a:xfrm>
          <a:prstGeom prst="rect">
            <a:avLst/>
          </a:prstGeom>
        </p:spPr>
      </p:pic>
    </p:spTree>
    <p:extLst>
      <p:ext uri="{BB962C8B-B14F-4D97-AF65-F5344CB8AC3E}">
        <p14:creationId xmlns:p14="http://schemas.microsoft.com/office/powerpoint/2010/main" val="4198371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AE5C7CB-5F60-4A47-A29B-1DE57776F85B}"/>
              </a:ext>
            </a:extLst>
          </p:cNvPr>
          <p:cNvSpPr/>
          <p:nvPr/>
        </p:nvSpPr>
        <p:spPr>
          <a:xfrm>
            <a:off x="786063" y="1443841"/>
            <a:ext cx="10475495" cy="2308324"/>
          </a:xfrm>
          <a:prstGeom prst="rect">
            <a:avLst/>
          </a:prstGeom>
        </p:spPr>
        <p:txBody>
          <a:bodyPr wrap="square">
            <a:spAutoFit/>
          </a:bodyPr>
          <a:lstStyle/>
          <a:p>
            <a:r>
              <a:rPr lang="it-IT" dirty="0">
                <a:solidFill>
                  <a:srgbClr val="000000"/>
                </a:solidFill>
                <a:latin typeface="Calibri" panose="020F0502020204030204" pitchFamily="34" charset="0"/>
              </a:rPr>
              <a:t>Il programma mostrerà l’elenco dei documenti già caricati e le informazioni presenti sono: </a:t>
            </a:r>
          </a:p>
          <a:p>
            <a:r>
              <a:rPr lang="it-IT" b="1" dirty="0">
                <a:solidFill>
                  <a:srgbClr val="000000"/>
                </a:solidFill>
                <a:latin typeface="Calibri" panose="020F0502020204030204" pitchFamily="34" charset="0"/>
              </a:rPr>
              <a:t>Nome documento. </a:t>
            </a:r>
            <a:r>
              <a:rPr lang="it-IT" dirty="0">
                <a:solidFill>
                  <a:srgbClr val="000000"/>
                </a:solidFill>
                <a:latin typeface="Calibri" panose="020F0502020204030204" pitchFamily="34" charset="0"/>
              </a:rPr>
              <a:t>Oltre a visualizzare il nome del file caricato, basterà cliccarci sopra per effettuare il download sul computer con il quale si è effettuato l’accesso. </a:t>
            </a:r>
          </a:p>
          <a:p>
            <a:r>
              <a:rPr lang="it-IT" b="1" dirty="0">
                <a:solidFill>
                  <a:srgbClr val="000000"/>
                </a:solidFill>
                <a:latin typeface="Calibri" panose="020F0502020204030204" pitchFamily="34" charset="0"/>
              </a:rPr>
              <a:t>Data upload. </a:t>
            </a:r>
            <a:r>
              <a:rPr lang="it-IT" dirty="0">
                <a:solidFill>
                  <a:srgbClr val="000000"/>
                </a:solidFill>
                <a:latin typeface="Calibri" panose="020F0502020204030204" pitchFamily="34" charset="0"/>
              </a:rPr>
              <a:t>Indica la data e l’ora in cui è stato effettuato l’upload. </a:t>
            </a:r>
          </a:p>
          <a:p>
            <a:r>
              <a:rPr lang="it-IT" b="1" dirty="0">
                <a:solidFill>
                  <a:srgbClr val="000000"/>
                </a:solidFill>
                <a:latin typeface="Calibri" panose="020F0502020204030204" pitchFamily="34" charset="0"/>
              </a:rPr>
              <a:t>Lezioni. </a:t>
            </a:r>
            <a:r>
              <a:rPr lang="it-IT" dirty="0">
                <a:solidFill>
                  <a:srgbClr val="000000"/>
                </a:solidFill>
                <a:latin typeface="Calibri" panose="020F0502020204030204" pitchFamily="34" charset="0"/>
              </a:rPr>
              <a:t>Indica il numero di lezioni in cui è stato incluso il documento. </a:t>
            </a:r>
          </a:p>
          <a:p>
            <a:r>
              <a:rPr lang="it-IT" b="1" dirty="0">
                <a:solidFill>
                  <a:srgbClr val="000000"/>
                </a:solidFill>
                <a:latin typeface="Calibri" panose="020F0502020204030204" pitchFamily="34" charset="0"/>
              </a:rPr>
              <a:t>Compiti. </a:t>
            </a:r>
            <a:r>
              <a:rPr lang="it-IT" dirty="0">
                <a:solidFill>
                  <a:srgbClr val="000000"/>
                </a:solidFill>
                <a:latin typeface="Calibri" panose="020F0502020204030204" pitchFamily="34" charset="0"/>
              </a:rPr>
              <a:t>Indica il numero di compiti in cui è stato incluso il documento.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è possibile eliminare il documento a patto che non sia stato incluso in nessuna lezione ed in un nessun compito. </a:t>
            </a:r>
          </a:p>
        </p:txBody>
      </p:sp>
    </p:spTree>
    <p:extLst>
      <p:ext uri="{BB962C8B-B14F-4D97-AF65-F5344CB8AC3E}">
        <p14:creationId xmlns:p14="http://schemas.microsoft.com/office/powerpoint/2010/main" val="290719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70D9E44-3556-4B94-9617-F4504AA45112}"/>
              </a:ext>
            </a:extLst>
          </p:cNvPr>
          <p:cNvSpPr/>
          <p:nvPr/>
        </p:nvSpPr>
        <p:spPr>
          <a:xfrm>
            <a:off x="288758" y="208547"/>
            <a:ext cx="8855242" cy="738664"/>
          </a:xfrm>
          <a:prstGeom prst="rect">
            <a:avLst/>
          </a:prstGeom>
        </p:spPr>
        <p:txBody>
          <a:bodyPr wrap="square">
            <a:spAutoFit/>
          </a:bodyPr>
          <a:lstStyle/>
          <a:p>
            <a:r>
              <a:rPr lang="it-IT" sz="2400" dirty="0">
                <a:solidFill>
                  <a:srgbClr val="000000"/>
                </a:solidFill>
                <a:latin typeface="Calibri" panose="020F0502020204030204" pitchFamily="34" charset="0"/>
              </a:rPr>
              <a:t>G</a:t>
            </a:r>
            <a:r>
              <a:rPr lang="it-IT" dirty="0">
                <a:solidFill>
                  <a:srgbClr val="000000"/>
                </a:solidFill>
                <a:latin typeface="Calibri" panose="020F0502020204030204" pitchFamily="34" charset="0"/>
              </a:rPr>
              <a:t>ESTIONE E </a:t>
            </a:r>
            <a:r>
              <a:rPr lang="it-IT" sz="2400" dirty="0">
                <a:solidFill>
                  <a:srgbClr val="000000"/>
                </a:solidFill>
                <a:latin typeface="Calibri" panose="020F0502020204030204" pitchFamily="34" charset="0"/>
              </a:rPr>
              <a:t>V</a:t>
            </a:r>
            <a:r>
              <a:rPr lang="it-IT" dirty="0">
                <a:solidFill>
                  <a:srgbClr val="000000"/>
                </a:solidFill>
                <a:latin typeface="Calibri" panose="020F0502020204030204" pitchFamily="34" charset="0"/>
              </a:rPr>
              <a:t>ISUALIZZAZIONE </a:t>
            </a:r>
            <a:r>
              <a:rPr lang="it-IT" sz="2400" dirty="0">
                <a:solidFill>
                  <a:srgbClr val="000000"/>
                </a:solidFill>
                <a:latin typeface="Calibri" panose="020F0502020204030204" pitchFamily="34" charset="0"/>
              </a:rPr>
              <a:t>L</a:t>
            </a:r>
            <a:r>
              <a:rPr lang="it-IT" dirty="0">
                <a:solidFill>
                  <a:srgbClr val="000000"/>
                </a:solidFill>
                <a:latin typeface="Calibri" panose="020F0502020204030204" pitchFamily="34" charset="0"/>
              </a:rPr>
              <a:t>INK </a:t>
            </a:r>
          </a:p>
          <a:p>
            <a:r>
              <a:rPr lang="it-IT" dirty="0">
                <a:solidFill>
                  <a:srgbClr val="000000"/>
                </a:solidFill>
                <a:latin typeface="Calibri" panose="020F0502020204030204" pitchFamily="34" charset="0"/>
              </a:rPr>
              <a:t>Il programma mostrerà la seguente finestra: </a:t>
            </a:r>
            <a:endParaRPr lang="it-IT" dirty="0"/>
          </a:p>
        </p:txBody>
      </p:sp>
      <p:pic>
        <p:nvPicPr>
          <p:cNvPr id="3" name="Immagine 2">
            <a:extLst>
              <a:ext uri="{FF2B5EF4-FFF2-40B4-BE49-F238E27FC236}">
                <a16:creationId xmlns:a16="http://schemas.microsoft.com/office/drawing/2014/main" id="{128C40DC-19E2-4FDA-9CCC-7485661A31FB}"/>
              </a:ext>
            </a:extLst>
          </p:cNvPr>
          <p:cNvPicPr>
            <a:picLocks noChangeAspect="1"/>
          </p:cNvPicPr>
          <p:nvPr/>
        </p:nvPicPr>
        <p:blipFill>
          <a:blip r:embed="rId2"/>
          <a:stretch>
            <a:fillRect/>
          </a:stretch>
        </p:blipFill>
        <p:spPr>
          <a:xfrm>
            <a:off x="144379" y="1247224"/>
            <a:ext cx="11101138" cy="2181775"/>
          </a:xfrm>
          <a:prstGeom prst="rect">
            <a:avLst/>
          </a:prstGeom>
        </p:spPr>
      </p:pic>
      <p:sp>
        <p:nvSpPr>
          <p:cNvPr id="4" name="Rettangolo 3">
            <a:extLst>
              <a:ext uri="{FF2B5EF4-FFF2-40B4-BE49-F238E27FC236}">
                <a16:creationId xmlns:a16="http://schemas.microsoft.com/office/drawing/2014/main" id="{9003D09B-D7C8-4C8E-92C3-174AF4C1AD8F}"/>
              </a:ext>
            </a:extLst>
          </p:cNvPr>
          <p:cNvSpPr/>
          <p:nvPr/>
        </p:nvSpPr>
        <p:spPr>
          <a:xfrm>
            <a:off x="721895" y="3609473"/>
            <a:ext cx="8999621" cy="2862322"/>
          </a:xfrm>
          <a:prstGeom prst="rect">
            <a:avLst/>
          </a:prstGeom>
        </p:spPr>
        <p:txBody>
          <a:bodyPr wrap="square">
            <a:spAutoFit/>
          </a:bodyPr>
          <a:lstStyle/>
          <a:p>
            <a:r>
              <a:rPr lang="it-IT" dirty="0">
                <a:solidFill>
                  <a:srgbClr val="000000"/>
                </a:solidFill>
                <a:latin typeface="Calibri" panose="020F0502020204030204" pitchFamily="34" charset="0"/>
              </a:rPr>
              <a:t>Il programma mostrerà l’elenco dei link già caricati e le informazioni presenti sono: </a:t>
            </a:r>
          </a:p>
          <a:p>
            <a:r>
              <a:rPr lang="it-IT" b="1" dirty="0">
                <a:solidFill>
                  <a:srgbClr val="000000"/>
                </a:solidFill>
                <a:latin typeface="Calibri" panose="020F0502020204030204" pitchFamily="34" charset="0"/>
              </a:rPr>
              <a:t>Descrizione. </a:t>
            </a:r>
            <a:r>
              <a:rPr lang="it-IT" dirty="0">
                <a:solidFill>
                  <a:srgbClr val="000000"/>
                </a:solidFill>
                <a:latin typeface="Calibri" panose="020F0502020204030204" pitchFamily="34" charset="0"/>
              </a:rPr>
              <a:t>È il nome che si desidera far visualizzare al posto del semplice indirizzo della pagina web. </a:t>
            </a:r>
          </a:p>
          <a:p>
            <a:r>
              <a:rPr lang="it-IT" b="1" dirty="0">
                <a:solidFill>
                  <a:srgbClr val="000000"/>
                </a:solidFill>
                <a:latin typeface="Calibri" panose="020F0502020204030204" pitchFamily="34" charset="0"/>
              </a:rPr>
              <a:t>Link. </a:t>
            </a:r>
            <a:r>
              <a:rPr lang="it-IT" dirty="0">
                <a:solidFill>
                  <a:srgbClr val="000000"/>
                </a:solidFill>
                <a:latin typeface="Calibri" panose="020F0502020204030204" pitchFamily="34" charset="0"/>
              </a:rPr>
              <a:t>È </a:t>
            </a:r>
            <a:r>
              <a:rPr lang="it-IT" dirty="0" err="1">
                <a:solidFill>
                  <a:srgbClr val="000000"/>
                </a:solidFill>
                <a:latin typeface="Calibri" panose="020F0502020204030204" pitchFamily="34" charset="0"/>
              </a:rPr>
              <a:t>l’url</a:t>
            </a:r>
            <a:r>
              <a:rPr lang="it-IT" dirty="0">
                <a:solidFill>
                  <a:srgbClr val="000000"/>
                </a:solidFill>
                <a:latin typeface="Calibri" panose="020F0502020204030204" pitchFamily="34" charset="0"/>
              </a:rPr>
              <a:t> vero e proprio che conduce alla pagina web desiderata. </a:t>
            </a:r>
          </a:p>
          <a:p>
            <a:r>
              <a:rPr lang="it-IT" b="1" dirty="0">
                <a:solidFill>
                  <a:srgbClr val="000000"/>
                </a:solidFill>
                <a:latin typeface="Calibri" panose="020F0502020204030204" pitchFamily="34" charset="0"/>
              </a:rPr>
              <a:t>Data inserimento/modifica. </a:t>
            </a:r>
            <a:r>
              <a:rPr lang="it-IT" dirty="0">
                <a:solidFill>
                  <a:srgbClr val="000000"/>
                </a:solidFill>
                <a:latin typeface="Calibri" panose="020F0502020204030204" pitchFamily="34" charset="0"/>
              </a:rPr>
              <a:t>Indica la data e l’ora in cui è stato inserito o la data in cui è stato modificato. </a:t>
            </a:r>
          </a:p>
          <a:p>
            <a:r>
              <a:rPr lang="it-IT" b="1" dirty="0">
                <a:solidFill>
                  <a:srgbClr val="000000"/>
                </a:solidFill>
                <a:latin typeface="Calibri" panose="020F0502020204030204" pitchFamily="34" charset="0"/>
              </a:rPr>
              <a:t>Lezioni. </a:t>
            </a:r>
            <a:r>
              <a:rPr lang="it-IT" dirty="0">
                <a:solidFill>
                  <a:srgbClr val="000000"/>
                </a:solidFill>
                <a:latin typeface="Calibri" panose="020F0502020204030204" pitchFamily="34" charset="0"/>
              </a:rPr>
              <a:t>Indica il numero di lezioni in cui è stato indicato quel link. </a:t>
            </a:r>
          </a:p>
          <a:p>
            <a:r>
              <a:rPr lang="it-IT" b="1" dirty="0">
                <a:solidFill>
                  <a:srgbClr val="000000"/>
                </a:solidFill>
                <a:latin typeface="Calibri" panose="020F0502020204030204" pitchFamily="34" charset="0"/>
              </a:rPr>
              <a:t>Compiti. </a:t>
            </a:r>
            <a:r>
              <a:rPr lang="it-IT" dirty="0">
                <a:solidFill>
                  <a:srgbClr val="000000"/>
                </a:solidFill>
                <a:latin typeface="Calibri" panose="020F0502020204030204" pitchFamily="34" charset="0"/>
              </a:rPr>
              <a:t>Indica il numero di compiti in cui è stato indicato quel link. </a:t>
            </a:r>
          </a:p>
          <a:p>
            <a:r>
              <a:rPr lang="it-IT" b="1" dirty="0">
                <a:solidFill>
                  <a:srgbClr val="000000"/>
                </a:solidFill>
                <a:latin typeface="Calibri" panose="020F0502020204030204" pitchFamily="34" charset="0"/>
              </a:rPr>
              <a:t>Comandi. </a:t>
            </a:r>
            <a:r>
              <a:rPr lang="it-IT" dirty="0">
                <a:solidFill>
                  <a:srgbClr val="000000"/>
                </a:solidFill>
                <a:latin typeface="Calibri" panose="020F0502020204030204" pitchFamily="34" charset="0"/>
              </a:rPr>
              <a:t>In questa colonna è possibile modificare sia la descrizione che il link e la finestra che si aprirà sarà come l’esempio sotto riportato: </a:t>
            </a:r>
          </a:p>
        </p:txBody>
      </p:sp>
    </p:spTree>
    <p:extLst>
      <p:ext uri="{BB962C8B-B14F-4D97-AF65-F5344CB8AC3E}">
        <p14:creationId xmlns:p14="http://schemas.microsoft.com/office/powerpoint/2010/main" val="305762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BC87DAC-1AF2-4E3D-8985-7E4328E53368}"/>
              </a:ext>
            </a:extLst>
          </p:cNvPr>
          <p:cNvSpPr txBox="1"/>
          <p:nvPr/>
        </p:nvSpPr>
        <p:spPr>
          <a:xfrm rot="10800000" flipH="1" flipV="1">
            <a:off x="362151" y="397385"/>
            <a:ext cx="10187568" cy="461665"/>
          </a:xfrm>
          <a:prstGeom prst="rect">
            <a:avLst/>
          </a:prstGeom>
          <a:noFill/>
        </p:spPr>
        <p:txBody>
          <a:bodyPr wrap="square" rtlCol="0">
            <a:spAutoFit/>
          </a:bodyPr>
          <a:lstStyle/>
          <a:p>
            <a:r>
              <a:rPr lang="it-IT" sz="2400" dirty="0"/>
              <a:t>PANNELLO DI CONTROLLO</a:t>
            </a:r>
          </a:p>
        </p:txBody>
      </p:sp>
      <p:sp>
        <p:nvSpPr>
          <p:cNvPr id="3" name="Rettangolo 2">
            <a:extLst>
              <a:ext uri="{FF2B5EF4-FFF2-40B4-BE49-F238E27FC236}">
                <a16:creationId xmlns:a16="http://schemas.microsoft.com/office/drawing/2014/main" id="{B7B5BE5F-06EA-4E85-A174-577BC68B2290}"/>
              </a:ext>
            </a:extLst>
          </p:cNvPr>
          <p:cNvSpPr/>
          <p:nvPr/>
        </p:nvSpPr>
        <p:spPr>
          <a:xfrm>
            <a:off x="362151" y="859052"/>
            <a:ext cx="8781849" cy="923330"/>
          </a:xfrm>
          <a:prstGeom prst="rect">
            <a:avLst/>
          </a:prstGeom>
        </p:spPr>
        <p:txBody>
          <a:bodyPr wrap="square">
            <a:spAutoFit/>
          </a:bodyPr>
          <a:lstStyle/>
          <a:p>
            <a:r>
              <a:rPr lang="it-IT" dirty="0">
                <a:solidFill>
                  <a:srgbClr val="000000"/>
                </a:solidFill>
                <a:latin typeface="Calibri" panose="020F0502020204030204" pitchFamily="34" charset="0"/>
              </a:rPr>
              <a:t>Accedendo alla piattaforma, il programma mostra la dashboard (pagina iniziale) da cui è possibile gestire sia le lezioni che i compiti, così come lo scambio di messaggi tra il docente e gli alunni. </a:t>
            </a:r>
            <a:endParaRPr lang="it-IT" dirty="0"/>
          </a:p>
        </p:txBody>
      </p:sp>
      <p:pic>
        <p:nvPicPr>
          <p:cNvPr id="4" name="Immagine 3">
            <a:extLst>
              <a:ext uri="{FF2B5EF4-FFF2-40B4-BE49-F238E27FC236}">
                <a16:creationId xmlns:a16="http://schemas.microsoft.com/office/drawing/2014/main" id="{EFF231E4-E3D4-4B6F-9A6F-68BAA07637A5}"/>
              </a:ext>
            </a:extLst>
          </p:cNvPr>
          <p:cNvPicPr>
            <a:picLocks noChangeAspect="1"/>
          </p:cNvPicPr>
          <p:nvPr/>
        </p:nvPicPr>
        <p:blipFill>
          <a:blip r:embed="rId2"/>
          <a:stretch>
            <a:fillRect/>
          </a:stretch>
        </p:blipFill>
        <p:spPr>
          <a:xfrm>
            <a:off x="554308" y="1957747"/>
            <a:ext cx="8204836" cy="4131554"/>
          </a:xfrm>
          <a:prstGeom prst="rect">
            <a:avLst/>
          </a:prstGeom>
        </p:spPr>
      </p:pic>
    </p:spTree>
    <p:extLst>
      <p:ext uri="{BB962C8B-B14F-4D97-AF65-F5344CB8AC3E}">
        <p14:creationId xmlns:p14="http://schemas.microsoft.com/office/powerpoint/2010/main" val="3484814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783B995-08E7-4476-AA9B-4F448F422EF5}"/>
              </a:ext>
            </a:extLst>
          </p:cNvPr>
          <p:cNvPicPr>
            <a:picLocks noChangeAspect="1"/>
          </p:cNvPicPr>
          <p:nvPr/>
        </p:nvPicPr>
        <p:blipFill>
          <a:blip r:embed="rId2"/>
          <a:stretch>
            <a:fillRect/>
          </a:stretch>
        </p:blipFill>
        <p:spPr>
          <a:xfrm>
            <a:off x="1401010" y="1668380"/>
            <a:ext cx="7994781" cy="2998042"/>
          </a:xfrm>
          <a:prstGeom prst="rect">
            <a:avLst/>
          </a:prstGeom>
        </p:spPr>
      </p:pic>
    </p:spTree>
    <p:extLst>
      <p:ext uri="{BB962C8B-B14F-4D97-AF65-F5344CB8AC3E}">
        <p14:creationId xmlns:p14="http://schemas.microsoft.com/office/powerpoint/2010/main" val="2634953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DC5E9C8-889A-4B0B-BE21-DBB2D0E67F3C}"/>
              </a:ext>
            </a:extLst>
          </p:cNvPr>
          <p:cNvSpPr/>
          <p:nvPr/>
        </p:nvSpPr>
        <p:spPr>
          <a:xfrm>
            <a:off x="240633" y="208547"/>
            <a:ext cx="6664852" cy="369332"/>
          </a:xfrm>
          <a:prstGeom prst="rect">
            <a:avLst/>
          </a:prstGeom>
        </p:spPr>
        <p:txBody>
          <a:bodyPr wrap="square">
            <a:spAutoFit/>
          </a:bodyPr>
          <a:lstStyle/>
          <a:p>
            <a:r>
              <a:rPr lang="it-IT" dirty="0">
                <a:solidFill>
                  <a:srgbClr val="000000"/>
                </a:solidFill>
                <a:latin typeface="Calibri" panose="020F0502020204030204" pitchFamily="34" charset="0"/>
              </a:rPr>
              <a:t>IMPOSTAZIONI </a:t>
            </a:r>
            <a:endParaRPr lang="it-IT" dirty="0"/>
          </a:p>
        </p:txBody>
      </p:sp>
      <p:pic>
        <p:nvPicPr>
          <p:cNvPr id="3" name="Immagine 2">
            <a:extLst>
              <a:ext uri="{FF2B5EF4-FFF2-40B4-BE49-F238E27FC236}">
                <a16:creationId xmlns:a16="http://schemas.microsoft.com/office/drawing/2014/main" id="{FDC577BB-4DE9-484E-9DE8-3290FDE36B87}"/>
              </a:ext>
            </a:extLst>
          </p:cNvPr>
          <p:cNvPicPr>
            <a:picLocks noChangeAspect="1"/>
          </p:cNvPicPr>
          <p:nvPr/>
        </p:nvPicPr>
        <p:blipFill>
          <a:blip r:embed="rId2"/>
          <a:stretch>
            <a:fillRect/>
          </a:stretch>
        </p:blipFill>
        <p:spPr>
          <a:xfrm>
            <a:off x="208549" y="589911"/>
            <a:ext cx="3220278" cy="1222513"/>
          </a:xfrm>
          <a:prstGeom prst="rect">
            <a:avLst/>
          </a:prstGeom>
        </p:spPr>
      </p:pic>
      <p:sp>
        <p:nvSpPr>
          <p:cNvPr id="4" name="Rettangolo 3">
            <a:extLst>
              <a:ext uri="{FF2B5EF4-FFF2-40B4-BE49-F238E27FC236}">
                <a16:creationId xmlns:a16="http://schemas.microsoft.com/office/drawing/2014/main" id="{2E2FB45A-FA21-4F83-AF23-030444CC57A1}"/>
              </a:ext>
            </a:extLst>
          </p:cNvPr>
          <p:cNvSpPr/>
          <p:nvPr/>
        </p:nvSpPr>
        <p:spPr>
          <a:xfrm>
            <a:off x="3641558" y="589911"/>
            <a:ext cx="8341892" cy="923331"/>
          </a:xfrm>
          <a:prstGeom prst="rect">
            <a:avLst/>
          </a:prstGeom>
        </p:spPr>
        <p:txBody>
          <a:bodyPr wrap="square">
            <a:spAutoFit/>
          </a:bodyPr>
          <a:lstStyle/>
          <a:p>
            <a:r>
              <a:rPr lang="it-IT" dirty="0">
                <a:solidFill>
                  <a:srgbClr val="000000"/>
                </a:solidFill>
                <a:latin typeface="Calibri" panose="020F0502020204030204" pitchFamily="34" charset="0"/>
              </a:rPr>
              <a:t>Cliccando sulla mattonella riportata a lato è possibile accedere alle impostazioni che permettono di personalizzare le tipologie di lezione così come le tipologie di compiti che si possono assegnare. </a:t>
            </a:r>
            <a:endParaRPr lang="it-IT" dirty="0"/>
          </a:p>
        </p:txBody>
      </p:sp>
      <p:pic>
        <p:nvPicPr>
          <p:cNvPr id="5" name="Immagine 4">
            <a:extLst>
              <a:ext uri="{FF2B5EF4-FFF2-40B4-BE49-F238E27FC236}">
                <a16:creationId xmlns:a16="http://schemas.microsoft.com/office/drawing/2014/main" id="{E6FA560D-27A9-44CE-9A16-06181BDD819E}"/>
              </a:ext>
            </a:extLst>
          </p:cNvPr>
          <p:cNvPicPr>
            <a:picLocks noChangeAspect="1"/>
          </p:cNvPicPr>
          <p:nvPr/>
        </p:nvPicPr>
        <p:blipFill>
          <a:blip r:embed="rId3"/>
          <a:stretch>
            <a:fillRect/>
          </a:stretch>
        </p:blipFill>
        <p:spPr>
          <a:xfrm>
            <a:off x="3573059" y="1812424"/>
            <a:ext cx="8292365" cy="2895179"/>
          </a:xfrm>
          <a:prstGeom prst="rect">
            <a:avLst/>
          </a:prstGeom>
        </p:spPr>
      </p:pic>
      <p:sp>
        <p:nvSpPr>
          <p:cNvPr id="6" name="Rettangolo 5">
            <a:extLst>
              <a:ext uri="{FF2B5EF4-FFF2-40B4-BE49-F238E27FC236}">
                <a16:creationId xmlns:a16="http://schemas.microsoft.com/office/drawing/2014/main" id="{1B3A3573-2A0C-43EC-A63F-5AC32F64D08E}"/>
              </a:ext>
            </a:extLst>
          </p:cNvPr>
          <p:cNvSpPr/>
          <p:nvPr/>
        </p:nvSpPr>
        <p:spPr>
          <a:xfrm rot="10800000" flipV="1">
            <a:off x="513346" y="5071972"/>
            <a:ext cx="11181347" cy="923330"/>
          </a:xfrm>
          <a:prstGeom prst="rect">
            <a:avLst/>
          </a:prstGeom>
        </p:spPr>
        <p:txBody>
          <a:bodyPr wrap="square">
            <a:spAutoFit/>
          </a:bodyPr>
          <a:lstStyle/>
          <a:p>
            <a:r>
              <a:rPr lang="it-IT" dirty="0">
                <a:solidFill>
                  <a:srgbClr val="000000"/>
                </a:solidFill>
                <a:latin typeface="Calibri" panose="020F0502020204030204" pitchFamily="34" charset="0"/>
              </a:rPr>
              <a:t>In questa tabella troviamo dei tipi di lezione già precaricati dal sistema, e per questo motivo non si possono né modificare, né eliminare, con la possibilità di aggiungerne di personalizzati tramite il pulsante                  . </a:t>
            </a:r>
          </a:p>
          <a:p>
            <a:r>
              <a:rPr lang="it-IT" dirty="0">
                <a:solidFill>
                  <a:srgbClr val="000000"/>
                </a:solidFill>
                <a:latin typeface="Calibri" panose="020F0502020204030204" pitchFamily="34" charset="0"/>
              </a:rPr>
              <a:t>Una volta inserito un nuovo tipo lezione, lo stesso può essere richiamato alla creazione di una nuova lezione </a:t>
            </a:r>
            <a:endParaRPr lang="it-IT" dirty="0"/>
          </a:p>
        </p:txBody>
      </p:sp>
      <p:pic>
        <p:nvPicPr>
          <p:cNvPr id="7" name="Immagine 6">
            <a:extLst>
              <a:ext uri="{FF2B5EF4-FFF2-40B4-BE49-F238E27FC236}">
                <a16:creationId xmlns:a16="http://schemas.microsoft.com/office/drawing/2014/main" id="{43E17E3E-0B39-4A8C-AB6A-3A40FBEB90A6}"/>
              </a:ext>
            </a:extLst>
          </p:cNvPr>
          <p:cNvPicPr>
            <a:picLocks noChangeAspect="1"/>
          </p:cNvPicPr>
          <p:nvPr/>
        </p:nvPicPr>
        <p:blipFill>
          <a:blip r:embed="rId4"/>
          <a:stretch>
            <a:fillRect/>
          </a:stretch>
        </p:blipFill>
        <p:spPr>
          <a:xfrm>
            <a:off x="9311941" y="5345393"/>
            <a:ext cx="819150" cy="376488"/>
          </a:xfrm>
          <a:prstGeom prst="rect">
            <a:avLst/>
          </a:prstGeom>
        </p:spPr>
      </p:pic>
    </p:spTree>
    <p:extLst>
      <p:ext uri="{BB962C8B-B14F-4D97-AF65-F5344CB8AC3E}">
        <p14:creationId xmlns:p14="http://schemas.microsoft.com/office/powerpoint/2010/main" val="2629380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F7D4D4-C7F1-4F36-B68B-3B78A2359963}"/>
              </a:ext>
            </a:extLst>
          </p:cNvPr>
          <p:cNvSpPr/>
          <p:nvPr/>
        </p:nvSpPr>
        <p:spPr>
          <a:xfrm>
            <a:off x="336884" y="112296"/>
            <a:ext cx="6617620" cy="461665"/>
          </a:xfrm>
          <a:prstGeom prst="rect">
            <a:avLst/>
          </a:prstGeom>
        </p:spPr>
        <p:txBody>
          <a:bodyPr wrap="square">
            <a:spAutoFit/>
          </a:bodyPr>
          <a:lstStyle/>
          <a:p>
            <a:r>
              <a:rPr lang="it-IT" sz="2400" dirty="0">
                <a:solidFill>
                  <a:srgbClr val="000000"/>
                </a:solidFill>
                <a:latin typeface="Calibri" panose="020F0502020204030204" pitchFamily="34" charset="0"/>
              </a:rPr>
              <a:t>T</a:t>
            </a:r>
            <a:r>
              <a:rPr lang="it-IT" dirty="0">
                <a:solidFill>
                  <a:srgbClr val="000000"/>
                </a:solidFill>
                <a:latin typeface="Calibri" panose="020F0502020204030204" pitchFamily="34" charset="0"/>
              </a:rPr>
              <a:t>IPO </a:t>
            </a:r>
            <a:r>
              <a:rPr lang="it-IT" sz="2400" dirty="0">
                <a:solidFill>
                  <a:srgbClr val="000000"/>
                </a:solidFill>
                <a:latin typeface="Calibri" panose="020F0502020204030204" pitchFamily="34" charset="0"/>
              </a:rPr>
              <a:t>C</a:t>
            </a:r>
            <a:r>
              <a:rPr lang="it-IT" dirty="0">
                <a:solidFill>
                  <a:srgbClr val="000000"/>
                </a:solidFill>
                <a:latin typeface="Calibri" panose="020F0502020204030204" pitchFamily="34" charset="0"/>
              </a:rPr>
              <a:t>OMPITO </a:t>
            </a:r>
            <a:endParaRPr lang="it-IT" dirty="0"/>
          </a:p>
        </p:txBody>
      </p:sp>
      <p:pic>
        <p:nvPicPr>
          <p:cNvPr id="3" name="Immagine 2">
            <a:extLst>
              <a:ext uri="{FF2B5EF4-FFF2-40B4-BE49-F238E27FC236}">
                <a16:creationId xmlns:a16="http://schemas.microsoft.com/office/drawing/2014/main" id="{E98584C5-4A9B-483D-8FA0-05D164E988A4}"/>
              </a:ext>
            </a:extLst>
          </p:cNvPr>
          <p:cNvPicPr>
            <a:picLocks noChangeAspect="1"/>
          </p:cNvPicPr>
          <p:nvPr/>
        </p:nvPicPr>
        <p:blipFill>
          <a:blip r:embed="rId2"/>
          <a:stretch>
            <a:fillRect/>
          </a:stretch>
        </p:blipFill>
        <p:spPr>
          <a:xfrm>
            <a:off x="962527" y="602035"/>
            <a:ext cx="9512968" cy="4163709"/>
          </a:xfrm>
          <a:prstGeom prst="rect">
            <a:avLst/>
          </a:prstGeom>
        </p:spPr>
      </p:pic>
      <p:sp>
        <p:nvSpPr>
          <p:cNvPr id="4" name="Rettangolo 3">
            <a:extLst>
              <a:ext uri="{FF2B5EF4-FFF2-40B4-BE49-F238E27FC236}">
                <a16:creationId xmlns:a16="http://schemas.microsoft.com/office/drawing/2014/main" id="{C6DB5167-5A5E-4B0B-89DA-068A1BF1266A}"/>
              </a:ext>
            </a:extLst>
          </p:cNvPr>
          <p:cNvSpPr/>
          <p:nvPr/>
        </p:nvSpPr>
        <p:spPr>
          <a:xfrm rot="10800000" flipV="1">
            <a:off x="962527" y="4996466"/>
            <a:ext cx="9512968" cy="1477328"/>
          </a:xfrm>
          <a:prstGeom prst="rect">
            <a:avLst/>
          </a:prstGeom>
        </p:spPr>
        <p:txBody>
          <a:bodyPr wrap="square">
            <a:spAutoFit/>
          </a:bodyPr>
          <a:lstStyle/>
          <a:p>
            <a:r>
              <a:rPr lang="it-IT" dirty="0">
                <a:solidFill>
                  <a:srgbClr val="000000"/>
                </a:solidFill>
                <a:latin typeface="Calibri" panose="020F0502020204030204" pitchFamily="34" charset="0"/>
              </a:rPr>
              <a:t>In questa tabella troviamo dei tipi di compiti già precaricati dal sistema, e per questo motivo non si possono né modificare, né eliminare, con la possibilità di aggiungerne di personalizzati tramite il pulsante . </a:t>
            </a:r>
          </a:p>
          <a:p>
            <a:r>
              <a:rPr lang="it-IT" dirty="0">
                <a:solidFill>
                  <a:srgbClr val="000000"/>
                </a:solidFill>
                <a:latin typeface="Calibri" panose="020F0502020204030204" pitchFamily="34" charset="0"/>
              </a:rPr>
              <a:t>Una volta inserito un nuovo tipo di compito, lo stesso può essere richiamato alla creazione di un nuovo compito </a:t>
            </a:r>
            <a:endParaRPr lang="it-IT" dirty="0"/>
          </a:p>
        </p:txBody>
      </p:sp>
    </p:spTree>
    <p:extLst>
      <p:ext uri="{BB962C8B-B14F-4D97-AF65-F5344CB8AC3E}">
        <p14:creationId xmlns:p14="http://schemas.microsoft.com/office/powerpoint/2010/main" val="1396079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903C6B0-74D4-45A0-AC5A-A3153A50CA84}"/>
              </a:ext>
            </a:extLst>
          </p:cNvPr>
          <p:cNvSpPr/>
          <p:nvPr/>
        </p:nvSpPr>
        <p:spPr>
          <a:xfrm>
            <a:off x="352926" y="256674"/>
            <a:ext cx="6986299" cy="369332"/>
          </a:xfrm>
          <a:prstGeom prst="rect">
            <a:avLst/>
          </a:prstGeom>
        </p:spPr>
        <p:txBody>
          <a:bodyPr wrap="square">
            <a:spAutoFit/>
          </a:bodyPr>
          <a:lstStyle/>
          <a:p>
            <a:r>
              <a:rPr lang="it-IT" dirty="0">
                <a:solidFill>
                  <a:srgbClr val="000000"/>
                </a:solidFill>
                <a:latin typeface="Calibri" panose="020F0502020204030204" pitchFamily="34" charset="0"/>
              </a:rPr>
              <a:t>Importazione voti in RE) </a:t>
            </a:r>
            <a:endParaRPr lang="it-IT" dirty="0"/>
          </a:p>
        </p:txBody>
      </p:sp>
      <p:sp>
        <p:nvSpPr>
          <p:cNvPr id="3" name="Rettangolo 2">
            <a:extLst>
              <a:ext uri="{FF2B5EF4-FFF2-40B4-BE49-F238E27FC236}">
                <a16:creationId xmlns:a16="http://schemas.microsoft.com/office/drawing/2014/main" id="{6B291BED-F49D-4334-B388-E61F33C4BD03}"/>
              </a:ext>
            </a:extLst>
          </p:cNvPr>
          <p:cNvSpPr/>
          <p:nvPr/>
        </p:nvSpPr>
        <p:spPr>
          <a:xfrm>
            <a:off x="192505" y="626006"/>
            <a:ext cx="7716253" cy="646331"/>
          </a:xfrm>
          <a:prstGeom prst="rect">
            <a:avLst/>
          </a:prstGeom>
        </p:spPr>
        <p:txBody>
          <a:bodyPr wrap="square">
            <a:spAutoFit/>
          </a:bodyPr>
          <a:lstStyle/>
          <a:p>
            <a:r>
              <a:rPr lang="it-IT" dirty="0">
                <a:solidFill>
                  <a:srgbClr val="000000"/>
                </a:solidFill>
                <a:latin typeface="Calibri" panose="020F0502020204030204" pitchFamily="34" charset="0"/>
              </a:rPr>
              <a:t>Questa sezione è per spiegare come importare i voti attribuiti ai compiti consegnati dagli alunni all’interno del registro elettronico. </a:t>
            </a:r>
            <a:endParaRPr lang="it-IT" dirty="0"/>
          </a:p>
        </p:txBody>
      </p:sp>
      <p:pic>
        <p:nvPicPr>
          <p:cNvPr id="4" name="Immagine 3">
            <a:extLst>
              <a:ext uri="{FF2B5EF4-FFF2-40B4-BE49-F238E27FC236}">
                <a16:creationId xmlns:a16="http://schemas.microsoft.com/office/drawing/2014/main" id="{4B52681D-7BCA-4A87-9076-5728F8447747}"/>
              </a:ext>
            </a:extLst>
          </p:cNvPr>
          <p:cNvPicPr>
            <a:picLocks noChangeAspect="1"/>
          </p:cNvPicPr>
          <p:nvPr/>
        </p:nvPicPr>
        <p:blipFill>
          <a:blip r:embed="rId2"/>
          <a:stretch>
            <a:fillRect/>
          </a:stretch>
        </p:blipFill>
        <p:spPr>
          <a:xfrm>
            <a:off x="8794500" y="127515"/>
            <a:ext cx="2208835" cy="2647770"/>
          </a:xfrm>
          <a:prstGeom prst="rect">
            <a:avLst/>
          </a:prstGeom>
        </p:spPr>
      </p:pic>
      <p:pic>
        <p:nvPicPr>
          <p:cNvPr id="5" name="Immagine 4">
            <a:extLst>
              <a:ext uri="{FF2B5EF4-FFF2-40B4-BE49-F238E27FC236}">
                <a16:creationId xmlns:a16="http://schemas.microsoft.com/office/drawing/2014/main" id="{9E891132-E9A3-4ECC-8875-0494A6963FFD}"/>
              </a:ext>
            </a:extLst>
          </p:cNvPr>
          <p:cNvPicPr>
            <a:picLocks noChangeAspect="1"/>
          </p:cNvPicPr>
          <p:nvPr/>
        </p:nvPicPr>
        <p:blipFill>
          <a:blip r:embed="rId3"/>
          <a:stretch>
            <a:fillRect/>
          </a:stretch>
        </p:blipFill>
        <p:spPr>
          <a:xfrm>
            <a:off x="192505" y="1658251"/>
            <a:ext cx="2561168" cy="2175450"/>
          </a:xfrm>
          <a:prstGeom prst="rect">
            <a:avLst/>
          </a:prstGeom>
        </p:spPr>
      </p:pic>
      <p:sp>
        <p:nvSpPr>
          <p:cNvPr id="6" name="Rettangolo 5">
            <a:extLst>
              <a:ext uri="{FF2B5EF4-FFF2-40B4-BE49-F238E27FC236}">
                <a16:creationId xmlns:a16="http://schemas.microsoft.com/office/drawing/2014/main" id="{F014A618-AFE9-46CF-B549-DD8362952787}"/>
              </a:ext>
            </a:extLst>
          </p:cNvPr>
          <p:cNvSpPr/>
          <p:nvPr/>
        </p:nvSpPr>
        <p:spPr>
          <a:xfrm>
            <a:off x="2919664" y="1796717"/>
            <a:ext cx="4844716" cy="646331"/>
          </a:xfrm>
          <a:prstGeom prst="rect">
            <a:avLst/>
          </a:prstGeom>
        </p:spPr>
        <p:txBody>
          <a:bodyPr wrap="square">
            <a:spAutoFit/>
          </a:bodyPr>
          <a:lstStyle/>
          <a:p>
            <a:r>
              <a:rPr lang="it-IT" dirty="0">
                <a:solidFill>
                  <a:srgbClr val="000000"/>
                </a:solidFill>
                <a:latin typeface="Calibri" panose="020F0502020204030204" pitchFamily="34" charset="0"/>
              </a:rPr>
              <a:t>In alto a sinistra, sopra l’elenco degli alunni, troviamo il tasto                    . </a:t>
            </a:r>
            <a:endParaRPr lang="it-IT" dirty="0"/>
          </a:p>
        </p:txBody>
      </p:sp>
      <p:pic>
        <p:nvPicPr>
          <p:cNvPr id="7" name="Immagine 6">
            <a:extLst>
              <a:ext uri="{FF2B5EF4-FFF2-40B4-BE49-F238E27FC236}">
                <a16:creationId xmlns:a16="http://schemas.microsoft.com/office/drawing/2014/main" id="{DC98054F-2CA6-4091-9779-4FA1A15E2D4E}"/>
              </a:ext>
            </a:extLst>
          </p:cNvPr>
          <p:cNvPicPr>
            <a:picLocks noChangeAspect="1"/>
          </p:cNvPicPr>
          <p:nvPr/>
        </p:nvPicPr>
        <p:blipFill>
          <a:blip r:embed="rId4"/>
          <a:stretch>
            <a:fillRect/>
          </a:stretch>
        </p:blipFill>
        <p:spPr>
          <a:xfrm>
            <a:off x="4596063" y="2119882"/>
            <a:ext cx="914400" cy="387626"/>
          </a:xfrm>
          <a:prstGeom prst="rect">
            <a:avLst/>
          </a:prstGeom>
        </p:spPr>
      </p:pic>
      <p:sp>
        <p:nvSpPr>
          <p:cNvPr id="8" name="Rettangolo 7">
            <a:extLst>
              <a:ext uri="{FF2B5EF4-FFF2-40B4-BE49-F238E27FC236}">
                <a16:creationId xmlns:a16="http://schemas.microsoft.com/office/drawing/2014/main" id="{E31ABCFE-F552-4142-8888-3477B331D51C}"/>
              </a:ext>
            </a:extLst>
          </p:cNvPr>
          <p:cNvSpPr/>
          <p:nvPr/>
        </p:nvSpPr>
        <p:spPr>
          <a:xfrm>
            <a:off x="3048000" y="2967335"/>
            <a:ext cx="6096000" cy="923330"/>
          </a:xfrm>
          <a:prstGeom prst="rect">
            <a:avLst/>
          </a:prstGeom>
        </p:spPr>
        <p:txBody>
          <a:bodyPr>
            <a:spAutoFit/>
          </a:bodyPr>
          <a:lstStyle/>
          <a:p>
            <a:r>
              <a:rPr lang="it-IT" dirty="0">
                <a:solidFill>
                  <a:srgbClr val="000000"/>
                </a:solidFill>
                <a:latin typeface="Calibri" panose="020F0502020204030204" pitchFamily="34" charset="0"/>
              </a:rPr>
              <a:t>Cliccando su questo tasto si abiliterà il menu di importazione delle valutazioni inserite in Collabora ed il programma aprirà la seguente finestra: </a:t>
            </a:r>
            <a:endParaRPr lang="it-IT" dirty="0"/>
          </a:p>
        </p:txBody>
      </p:sp>
      <p:pic>
        <p:nvPicPr>
          <p:cNvPr id="9" name="Immagine 8">
            <a:extLst>
              <a:ext uri="{FF2B5EF4-FFF2-40B4-BE49-F238E27FC236}">
                <a16:creationId xmlns:a16="http://schemas.microsoft.com/office/drawing/2014/main" id="{EEF1615B-1EB8-4BF0-9FEA-E9A9CAD7402F}"/>
              </a:ext>
            </a:extLst>
          </p:cNvPr>
          <p:cNvPicPr>
            <a:picLocks noChangeAspect="1"/>
          </p:cNvPicPr>
          <p:nvPr/>
        </p:nvPicPr>
        <p:blipFill>
          <a:blip r:embed="rId5"/>
          <a:stretch>
            <a:fillRect/>
          </a:stretch>
        </p:blipFill>
        <p:spPr>
          <a:xfrm>
            <a:off x="9057512" y="3115413"/>
            <a:ext cx="2941983" cy="775252"/>
          </a:xfrm>
          <a:prstGeom prst="rect">
            <a:avLst/>
          </a:prstGeom>
        </p:spPr>
      </p:pic>
      <p:pic>
        <p:nvPicPr>
          <p:cNvPr id="10" name="Immagine 9">
            <a:extLst>
              <a:ext uri="{FF2B5EF4-FFF2-40B4-BE49-F238E27FC236}">
                <a16:creationId xmlns:a16="http://schemas.microsoft.com/office/drawing/2014/main" id="{D2F97928-7072-4A0C-A512-BF80B095F3F0}"/>
              </a:ext>
            </a:extLst>
          </p:cNvPr>
          <p:cNvPicPr>
            <a:picLocks noChangeAspect="1"/>
          </p:cNvPicPr>
          <p:nvPr/>
        </p:nvPicPr>
        <p:blipFill>
          <a:blip r:embed="rId6"/>
          <a:stretch>
            <a:fillRect/>
          </a:stretch>
        </p:blipFill>
        <p:spPr>
          <a:xfrm>
            <a:off x="256673" y="4267304"/>
            <a:ext cx="5839327" cy="1515673"/>
          </a:xfrm>
          <a:prstGeom prst="rect">
            <a:avLst/>
          </a:prstGeom>
        </p:spPr>
      </p:pic>
      <p:sp>
        <p:nvSpPr>
          <p:cNvPr id="11" name="Rettangolo 10">
            <a:extLst>
              <a:ext uri="{FF2B5EF4-FFF2-40B4-BE49-F238E27FC236}">
                <a16:creationId xmlns:a16="http://schemas.microsoft.com/office/drawing/2014/main" id="{A6C4D768-37BB-41CC-89E5-3CFDC33CE310}"/>
              </a:ext>
            </a:extLst>
          </p:cNvPr>
          <p:cNvSpPr/>
          <p:nvPr/>
        </p:nvSpPr>
        <p:spPr>
          <a:xfrm>
            <a:off x="6202015" y="4121944"/>
            <a:ext cx="5492679" cy="1477328"/>
          </a:xfrm>
          <a:prstGeom prst="rect">
            <a:avLst/>
          </a:prstGeom>
        </p:spPr>
        <p:txBody>
          <a:bodyPr wrap="square">
            <a:spAutoFit/>
          </a:bodyPr>
          <a:lstStyle/>
          <a:p>
            <a:r>
              <a:rPr lang="it-IT" dirty="0">
                <a:solidFill>
                  <a:srgbClr val="000000"/>
                </a:solidFill>
                <a:latin typeface="Calibri" panose="020F0502020204030204" pitchFamily="34" charset="0"/>
              </a:rPr>
              <a:t>Una volta scelto il compito per il quale importare le valutazioni, il programma prospetterà l’elenco degli alunni ai quali il compito è stato assegnato in modo che il docente possa selezionare gli alunni che desidera. A questo punto occorrerà cliccare sul </a:t>
            </a:r>
            <a:r>
              <a:rPr lang="it-IT" dirty="0"/>
              <a:t>pulsante </a:t>
            </a:r>
            <a:r>
              <a:rPr lang="it-IT" dirty="0">
                <a:solidFill>
                  <a:srgbClr val="041ABC"/>
                </a:solidFill>
              </a:rPr>
              <a:t>AVANTI</a:t>
            </a:r>
          </a:p>
        </p:txBody>
      </p:sp>
    </p:spTree>
    <p:extLst>
      <p:ext uri="{BB962C8B-B14F-4D97-AF65-F5344CB8AC3E}">
        <p14:creationId xmlns:p14="http://schemas.microsoft.com/office/powerpoint/2010/main" val="170004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0626ADD-515B-4337-A92D-78F75947188F}"/>
              </a:ext>
            </a:extLst>
          </p:cNvPr>
          <p:cNvSpPr/>
          <p:nvPr/>
        </p:nvSpPr>
        <p:spPr>
          <a:xfrm>
            <a:off x="385011" y="256674"/>
            <a:ext cx="6272463" cy="1477328"/>
          </a:xfrm>
          <a:prstGeom prst="rect">
            <a:avLst/>
          </a:prstGeom>
        </p:spPr>
        <p:txBody>
          <a:bodyPr wrap="square">
            <a:spAutoFit/>
          </a:bodyPr>
          <a:lstStyle/>
          <a:p>
            <a:r>
              <a:rPr lang="it-IT" dirty="0">
                <a:solidFill>
                  <a:srgbClr val="000000"/>
                </a:solidFill>
                <a:latin typeface="Calibri" panose="020F0502020204030204" pitchFamily="34" charset="0"/>
              </a:rPr>
              <a:t>Il programma mostrerà la solita finestra di inserimento valutazioni all’interno del registro, in modo da poter far scegliere al docente se il voto di tale compito fa media, se ha un peso diverso dal 100%, ecc. Nel commento pubblico il programma riporterà l’oggetto del compito assegnato. </a:t>
            </a:r>
            <a:endParaRPr lang="it-IT" dirty="0"/>
          </a:p>
        </p:txBody>
      </p:sp>
      <p:pic>
        <p:nvPicPr>
          <p:cNvPr id="3" name="Immagine 2">
            <a:extLst>
              <a:ext uri="{FF2B5EF4-FFF2-40B4-BE49-F238E27FC236}">
                <a16:creationId xmlns:a16="http://schemas.microsoft.com/office/drawing/2014/main" id="{5B17FC7E-80DA-416B-ADAA-3C9654AFF4C6}"/>
              </a:ext>
            </a:extLst>
          </p:cNvPr>
          <p:cNvPicPr>
            <a:picLocks noChangeAspect="1"/>
          </p:cNvPicPr>
          <p:nvPr/>
        </p:nvPicPr>
        <p:blipFill>
          <a:blip r:embed="rId2"/>
          <a:stretch>
            <a:fillRect/>
          </a:stretch>
        </p:blipFill>
        <p:spPr>
          <a:xfrm>
            <a:off x="6657474" y="256674"/>
            <a:ext cx="5327126" cy="3577389"/>
          </a:xfrm>
          <a:prstGeom prst="rect">
            <a:avLst/>
          </a:prstGeom>
        </p:spPr>
      </p:pic>
      <p:sp>
        <p:nvSpPr>
          <p:cNvPr id="4" name="Rettangolo 3">
            <a:extLst>
              <a:ext uri="{FF2B5EF4-FFF2-40B4-BE49-F238E27FC236}">
                <a16:creationId xmlns:a16="http://schemas.microsoft.com/office/drawing/2014/main" id="{A90B8DAD-17EC-45A5-9C62-B2EED43C6EEF}"/>
              </a:ext>
            </a:extLst>
          </p:cNvPr>
          <p:cNvSpPr/>
          <p:nvPr/>
        </p:nvSpPr>
        <p:spPr>
          <a:xfrm>
            <a:off x="3632408" y="4181064"/>
            <a:ext cx="7067676" cy="369332"/>
          </a:xfrm>
          <a:prstGeom prst="rect">
            <a:avLst/>
          </a:prstGeom>
        </p:spPr>
        <p:txBody>
          <a:bodyPr wrap="square">
            <a:spAutoFit/>
          </a:bodyPr>
          <a:lstStyle/>
          <a:p>
            <a:r>
              <a:rPr lang="it-IT" dirty="0">
                <a:solidFill>
                  <a:srgbClr val="000000"/>
                </a:solidFill>
                <a:latin typeface="Calibri" panose="020F0502020204030204" pitchFamily="34" charset="0"/>
              </a:rPr>
              <a:t>Per inserire il voto occorrerà cliccare sul pulsante . </a:t>
            </a:r>
            <a:endParaRPr lang="it-IT" dirty="0"/>
          </a:p>
        </p:txBody>
      </p:sp>
    </p:spTree>
    <p:extLst>
      <p:ext uri="{BB962C8B-B14F-4D97-AF65-F5344CB8AC3E}">
        <p14:creationId xmlns:p14="http://schemas.microsoft.com/office/powerpoint/2010/main" val="410840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B7ED118-2602-4E6F-81A5-480E154A53A9}"/>
              </a:ext>
            </a:extLst>
          </p:cNvPr>
          <p:cNvSpPr/>
          <p:nvPr/>
        </p:nvSpPr>
        <p:spPr>
          <a:xfrm>
            <a:off x="286603" y="327547"/>
            <a:ext cx="10426889" cy="4924425"/>
          </a:xfrm>
          <a:prstGeom prst="rect">
            <a:avLst/>
          </a:prstGeom>
        </p:spPr>
        <p:txBody>
          <a:bodyPr wrap="square">
            <a:spAutoFit/>
          </a:bodyPr>
          <a:lstStyle/>
          <a:p>
            <a:endParaRPr lang="it-IT" sz="2000"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1. </a:t>
            </a:r>
            <a:r>
              <a:rPr lang="it-IT" dirty="0">
                <a:solidFill>
                  <a:srgbClr val="000000"/>
                </a:solidFill>
                <a:latin typeface="Calibri" panose="020F0502020204030204" pitchFamily="34" charset="0"/>
              </a:rPr>
              <a:t>Tramite il pulsante è possibile caricare documenti da utilizzare nella creazione di una nuova lezione o di un nuovo compito. In alternativa è possibile usare la funzione di trascinamento per trascinare appunto i files che possono derivare anche da una selezione multipla. </a:t>
            </a:r>
          </a:p>
          <a:p>
            <a:r>
              <a:rPr lang="it-IT" b="1" dirty="0">
                <a:solidFill>
                  <a:srgbClr val="000000"/>
                </a:solidFill>
                <a:latin typeface="Calibri" panose="020F0502020204030204" pitchFamily="34" charset="0"/>
              </a:rPr>
              <a:t>2. </a:t>
            </a:r>
            <a:r>
              <a:rPr lang="it-IT" dirty="0">
                <a:solidFill>
                  <a:srgbClr val="000000"/>
                </a:solidFill>
                <a:latin typeface="Calibri" panose="020F0502020204030204" pitchFamily="34" charset="0"/>
              </a:rPr>
              <a:t>Consente di selezionare le diverse classi di competenza del docente. </a:t>
            </a:r>
          </a:p>
          <a:p>
            <a:r>
              <a:rPr lang="it-IT" b="1" dirty="0">
                <a:solidFill>
                  <a:srgbClr val="000000"/>
                </a:solidFill>
                <a:latin typeface="Calibri" panose="020F0502020204030204" pitchFamily="34" charset="0"/>
              </a:rPr>
              <a:t>3. </a:t>
            </a:r>
            <a:r>
              <a:rPr lang="it-IT" dirty="0">
                <a:solidFill>
                  <a:srgbClr val="000000"/>
                </a:solidFill>
                <a:latin typeface="Calibri" panose="020F0502020204030204" pitchFamily="34" charset="0"/>
              </a:rPr>
              <a:t>Elenco degli alunni della/e classe/i selezionata/e precedentemente (vedi punto </a:t>
            </a:r>
            <a:r>
              <a:rPr lang="it-IT" b="1" dirty="0">
                <a:solidFill>
                  <a:srgbClr val="000000"/>
                </a:solidFill>
                <a:latin typeface="Calibri" panose="020F0502020204030204" pitchFamily="34" charset="0"/>
              </a:rPr>
              <a:t>2</a:t>
            </a:r>
            <a:r>
              <a:rPr lang="it-IT" dirty="0">
                <a:solidFill>
                  <a:srgbClr val="000000"/>
                </a:solidFill>
                <a:latin typeface="Calibri" panose="020F0502020204030204" pitchFamily="34" charset="0"/>
              </a:rPr>
              <a:t>) e da qui è possibile cliccare sul pulsante per visualizzare lo storico dei messaggi dell’alunno cui si riferisce. </a:t>
            </a:r>
          </a:p>
          <a:p>
            <a:r>
              <a:rPr lang="it-IT" b="1" dirty="0">
                <a:solidFill>
                  <a:srgbClr val="000000"/>
                </a:solidFill>
                <a:latin typeface="Calibri" panose="020F0502020204030204" pitchFamily="34" charset="0"/>
              </a:rPr>
              <a:t>4. </a:t>
            </a:r>
            <a:r>
              <a:rPr lang="it-IT" dirty="0">
                <a:solidFill>
                  <a:srgbClr val="000000"/>
                </a:solidFill>
                <a:latin typeface="Calibri" panose="020F0502020204030204" pitchFamily="34" charset="0"/>
              </a:rPr>
              <a:t>Creazione di una nuova lezione. </a:t>
            </a:r>
          </a:p>
          <a:p>
            <a:r>
              <a:rPr lang="it-IT" b="1" dirty="0">
                <a:solidFill>
                  <a:srgbClr val="000000"/>
                </a:solidFill>
                <a:latin typeface="Calibri" panose="020F0502020204030204" pitchFamily="34" charset="0"/>
              </a:rPr>
              <a:t>5. </a:t>
            </a:r>
            <a:r>
              <a:rPr lang="it-IT" dirty="0">
                <a:solidFill>
                  <a:srgbClr val="000000"/>
                </a:solidFill>
                <a:latin typeface="Calibri" panose="020F0502020204030204" pitchFamily="34" charset="0"/>
              </a:rPr>
              <a:t>Creazione di un nuovo compito. </a:t>
            </a:r>
          </a:p>
          <a:p>
            <a:r>
              <a:rPr lang="it-IT" b="1" dirty="0">
                <a:solidFill>
                  <a:srgbClr val="000000"/>
                </a:solidFill>
                <a:latin typeface="Calibri" panose="020F0502020204030204" pitchFamily="34" charset="0"/>
              </a:rPr>
              <a:t>6. </a:t>
            </a:r>
            <a:r>
              <a:rPr lang="it-IT" dirty="0">
                <a:solidFill>
                  <a:srgbClr val="000000"/>
                </a:solidFill>
                <a:latin typeface="Calibri" panose="020F0502020204030204" pitchFamily="34" charset="0"/>
              </a:rPr>
              <a:t>Riquadro di visualizzazione dei messaggi inviati da parte degli alunni al docente. Il docente ha possibilità di leggere ed anche di rispondere al messaggio. </a:t>
            </a:r>
          </a:p>
          <a:p>
            <a:r>
              <a:rPr lang="it-IT" sz="2400" b="1" dirty="0">
                <a:solidFill>
                  <a:srgbClr val="000000"/>
                </a:solidFill>
                <a:latin typeface="Calibri" panose="020F0502020204030204" pitchFamily="34" charset="0"/>
              </a:rPr>
              <a:t>A</a:t>
            </a:r>
            <a:r>
              <a:rPr lang="it-IT" b="1" dirty="0">
                <a:solidFill>
                  <a:srgbClr val="000000"/>
                </a:solidFill>
                <a:latin typeface="Calibri" panose="020F0502020204030204" pitchFamily="34" charset="0"/>
              </a:rPr>
              <a:t>TTENZIONE</a:t>
            </a:r>
            <a:r>
              <a:rPr lang="it-IT" sz="2400" b="1" dirty="0">
                <a:solidFill>
                  <a:srgbClr val="000000"/>
                </a:solidFill>
                <a:latin typeface="Calibri" panose="020F0502020204030204" pitchFamily="34" charset="0"/>
              </a:rPr>
              <a:t>! </a:t>
            </a:r>
            <a:r>
              <a:rPr lang="it-IT" dirty="0">
                <a:solidFill>
                  <a:srgbClr val="000000"/>
                </a:solidFill>
                <a:latin typeface="Calibri" panose="020F0502020204030204" pitchFamily="34" charset="0"/>
              </a:rPr>
              <a:t>I messaggi non possono essere in alcun modo variati o cancellati a maggior tutela sia del docente che degli alunni. </a:t>
            </a:r>
          </a:p>
          <a:p>
            <a:r>
              <a:rPr lang="it-IT" b="1" dirty="0">
                <a:solidFill>
                  <a:srgbClr val="000000"/>
                </a:solidFill>
                <a:latin typeface="Calibri" panose="020F0502020204030204" pitchFamily="34" charset="0"/>
              </a:rPr>
              <a:t>7. Permette di gestire le lezioni create. </a:t>
            </a:r>
            <a:endParaRPr lang="it-IT"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8. Permette di gestire i compiti creati</a:t>
            </a:r>
            <a:endParaRPr lang="it-IT"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9. Permette di visualizzare i files precedentemente caricati</a:t>
            </a:r>
            <a:endParaRPr lang="it-IT" dirty="0">
              <a:solidFill>
                <a:srgbClr val="000000"/>
              </a:solidFill>
              <a:latin typeface="Calibri" panose="020F0502020204030204" pitchFamily="34" charset="0"/>
            </a:endParaRPr>
          </a:p>
          <a:p>
            <a:r>
              <a:rPr lang="it-IT" b="1" dirty="0">
                <a:solidFill>
                  <a:srgbClr val="000000"/>
                </a:solidFill>
                <a:latin typeface="Calibri" panose="020F0502020204030204" pitchFamily="34" charset="0"/>
              </a:rPr>
              <a:t>10. </a:t>
            </a:r>
            <a:r>
              <a:rPr lang="it-IT" dirty="0">
                <a:solidFill>
                  <a:srgbClr val="000000"/>
                </a:solidFill>
                <a:latin typeface="Calibri" panose="020F0502020204030204" pitchFamily="34" charset="0"/>
              </a:rPr>
              <a:t>Permette di personalizzare le tipologie di lezione o di compiti</a:t>
            </a:r>
          </a:p>
        </p:txBody>
      </p:sp>
    </p:spTree>
    <p:extLst>
      <p:ext uri="{BB962C8B-B14F-4D97-AF65-F5344CB8AC3E}">
        <p14:creationId xmlns:p14="http://schemas.microsoft.com/office/powerpoint/2010/main" val="365648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3E2055E-C80F-4AA9-8BA5-FD90845F0365}"/>
              </a:ext>
            </a:extLst>
          </p:cNvPr>
          <p:cNvSpPr/>
          <p:nvPr/>
        </p:nvSpPr>
        <p:spPr>
          <a:xfrm>
            <a:off x="586854" y="436728"/>
            <a:ext cx="8557146" cy="1846659"/>
          </a:xfrm>
          <a:prstGeom prst="rect">
            <a:avLst/>
          </a:prstGeom>
        </p:spPr>
        <p:txBody>
          <a:bodyPr wrap="square">
            <a:spAutoFit/>
          </a:bodyPr>
          <a:lstStyle/>
          <a:p>
            <a:r>
              <a:rPr lang="it-IT" sz="2400" dirty="0">
                <a:solidFill>
                  <a:srgbClr val="000000"/>
                </a:solidFill>
                <a:latin typeface="Calibri" panose="020F0502020204030204" pitchFamily="34" charset="0"/>
              </a:rPr>
              <a:t>CREAZIONE LEZIONE E COMPITO (Operazione Preliminare) </a:t>
            </a:r>
          </a:p>
          <a:p>
            <a:r>
              <a:rPr lang="it-IT" dirty="0">
                <a:solidFill>
                  <a:srgbClr val="000000"/>
                </a:solidFill>
                <a:latin typeface="Calibri" panose="020F0502020204030204" pitchFamily="34" charset="0"/>
              </a:rPr>
              <a:t>Prima di procedere a creare una nuova lezione o un nuovo compito occorrerà caricare il materiale che si intende condividere con i propri alunni. </a:t>
            </a:r>
          </a:p>
          <a:p>
            <a:r>
              <a:rPr lang="it-IT" dirty="0">
                <a:solidFill>
                  <a:srgbClr val="000000"/>
                </a:solidFill>
                <a:latin typeface="Calibri" panose="020F0502020204030204" pitchFamily="34" charset="0"/>
              </a:rPr>
              <a:t>Come mostrato precedentemente, dalla dashboard è possibile caricare il materiale utilizzando il pulsante . Il programma chiederà di selezionare il file desiderato ed una volta cliccato su “Apri” effettuerà l’upload automaticamente. </a:t>
            </a:r>
            <a:endParaRPr lang="it-IT" dirty="0"/>
          </a:p>
        </p:txBody>
      </p:sp>
      <p:pic>
        <p:nvPicPr>
          <p:cNvPr id="3" name="Immagine 2">
            <a:extLst>
              <a:ext uri="{FF2B5EF4-FFF2-40B4-BE49-F238E27FC236}">
                <a16:creationId xmlns:a16="http://schemas.microsoft.com/office/drawing/2014/main" id="{B624F929-E209-4CBF-984D-EFC2F9CC64A3}"/>
              </a:ext>
            </a:extLst>
          </p:cNvPr>
          <p:cNvPicPr>
            <a:picLocks noChangeAspect="1"/>
          </p:cNvPicPr>
          <p:nvPr/>
        </p:nvPicPr>
        <p:blipFill>
          <a:blip r:embed="rId2"/>
          <a:stretch>
            <a:fillRect/>
          </a:stretch>
        </p:blipFill>
        <p:spPr>
          <a:xfrm>
            <a:off x="272957" y="2508970"/>
            <a:ext cx="6059606" cy="4349030"/>
          </a:xfrm>
          <a:prstGeom prst="rect">
            <a:avLst/>
          </a:prstGeom>
        </p:spPr>
      </p:pic>
      <p:sp>
        <p:nvSpPr>
          <p:cNvPr id="4" name="Rettangolo 3">
            <a:extLst>
              <a:ext uri="{FF2B5EF4-FFF2-40B4-BE49-F238E27FC236}">
                <a16:creationId xmlns:a16="http://schemas.microsoft.com/office/drawing/2014/main" id="{A9B29914-39B7-4B1C-882E-D0D23D02C903}"/>
              </a:ext>
            </a:extLst>
          </p:cNvPr>
          <p:cNvSpPr/>
          <p:nvPr/>
        </p:nvSpPr>
        <p:spPr>
          <a:xfrm>
            <a:off x="6810231" y="2508970"/>
            <a:ext cx="4121625" cy="2462213"/>
          </a:xfrm>
          <a:prstGeom prst="rect">
            <a:avLst/>
          </a:prstGeom>
        </p:spPr>
        <p:txBody>
          <a:bodyPr wrap="square">
            <a:spAutoFit/>
          </a:bodyPr>
          <a:lstStyle/>
          <a:p>
            <a:r>
              <a:rPr lang="it-IT" sz="2800" dirty="0">
                <a:solidFill>
                  <a:srgbClr val="000000"/>
                </a:solidFill>
                <a:latin typeface="Calibri" panose="020F0502020204030204" pitchFamily="34" charset="0"/>
              </a:rPr>
              <a:t>A</a:t>
            </a:r>
            <a:r>
              <a:rPr lang="it-IT" sz="2400" dirty="0">
                <a:solidFill>
                  <a:srgbClr val="000000"/>
                </a:solidFill>
                <a:latin typeface="Calibri" panose="020F0502020204030204" pitchFamily="34" charset="0"/>
              </a:rPr>
              <a:t>TTENZIONE</a:t>
            </a:r>
            <a:r>
              <a:rPr lang="it-IT" sz="2800" dirty="0">
                <a:solidFill>
                  <a:srgbClr val="000000"/>
                </a:solidFill>
                <a:latin typeface="Calibri" panose="020F0502020204030204" pitchFamily="34" charset="0"/>
              </a:rPr>
              <a:t>! </a:t>
            </a:r>
            <a:r>
              <a:rPr lang="it-IT" dirty="0">
                <a:solidFill>
                  <a:srgbClr val="000000"/>
                </a:solidFill>
                <a:latin typeface="Calibri" panose="020F0502020204030204" pitchFamily="34" charset="0"/>
              </a:rPr>
              <a:t>Il limite massimo della dimensione di ogni file è di 10 Mb per i docenti e di 2 Mb per gli alunni. Per cui consigliamo ai docenti che se assegnano un compito ed allegano un file di fare attenzione alla dimensione, se lo stesso file deve essere compilato dall’alunno e restituito al docente. </a:t>
            </a:r>
            <a:endParaRPr lang="it-IT" dirty="0"/>
          </a:p>
        </p:txBody>
      </p:sp>
      <p:pic>
        <p:nvPicPr>
          <p:cNvPr id="5" name="Immagine 4">
            <a:extLst>
              <a:ext uri="{FF2B5EF4-FFF2-40B4-BE49-F238E27FC236}">
                <a16:creationId xmlns:a16="http://schemas.microsoft.com/office/drawing/2014/main" id="{E2E9F1C7-9445-4596-B639-FEE93F71E331}"/>
              </a:ext>
            </a:extLst>
          </p:cNvPr>
          <p:cNvPicPr>
            <a:picLocks noChangeAspect="1"/>
          </p:cNvPicPr>
          <p:nvPr/>
        </p:nvPicPr>
        <p:blipFill>
          <a:blip r:embed="rId3"/>
          <a:stretch>
            <a:fillRect/>
          </a:stretch>
        </p:blipFill>
        <p:spPr>
          <a:xfrm>
            <a:off x="10120011" y="5944727"/>
            <a:ext cx="1799032" cy="706763"/>
          </a:xfrm>
          <a:prstGeom prst="rect">
            <a:avLst/>
          </a:prstGeom>
        </p:spPr>
      </p:pic>
      <p:sp>
        <p:nvSpPr>
          <p:cNvPr id="7" name="Rettangolo 6">
            <a:extLst>
              <a:ext uri="{FF2B5EF4-FFF2-40B4-BE49-F238E27FC236}">
                <a16:creationId xmlns:a16="http://schemas.microsoft.com/office/drawing/2014/main" id="{6E1DA7D4-8767-4FBF-A46E-2A498FCB4E2F}"/>
              </a:ext>
            </a:extLst>
          </p:cNvPr>
          <p:cNvSpPr/>
          <p:nvPr/>
        </p:nvSpPr>
        <p:spPr>
          <a:xfrm>
            <a:off x="6687402" y="4971183"/>
            <a:ext cx="3589362" cy="1200329"/>
          </a:xfrm>
          <a:prstGeom prst="rect">
            <a:avLst/>
          </a:prstGeom>
        </p:spPr>
        <p:txBody>
          <a:bodyPr wrap="square">
            <a:spAutoFit/>
          </a:bodyPr>
          <a:lstStyle/>
          <a:p>
            <a:r>
              <a:rPr lang="it-IT" dirty="0">
                <a:solidFill>
                  <a:srgbClr val="000000"/>
                </a:solidFill>
                <a:latin typeface="Calibri" panose="020F0502020204030204" pitchFamily="34" charset="0"/>
              </a:rPr>
              <a:t>Per ricordare e visualizzare tutto il materiale precedentemente caricato, basterà cliccare sulla mattonella in basso. </a:t>
            </a:r>
            <a:endParaRPr lang="it-IT" dirty="0"/>
          </a:p>
        </p:txBody>
      </p:sp>
    </p:spTree>
    <p:extLst>
      <p:ext uri="{BB962C8B-B14F-4D97-AF65-F5344CB8AC3E}">
        <p14:creationId xmlns:p14="http://schemas.microsoft.com/office/powerpoint/2010/main" val="3735899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041BACA-ECF1-4972-9DF6-AAAFD55B10A5}"/>
              </a:ext>
            </a:extLst>
          </p:cNvPr>
          <p:cNvSpPr/>
          <p:nvPr/>
        </p:nvSpPr>
        <p:spPr>
          <a:xfrm>
            <a:off x="3048000" y="382137"/>
            <a:ext cx="8498006" cy="2462213"/>
          </a:xfrm>
          <a:prstGeom prst="rect">
            <a:avLst/>
          </a:prstGeom>
        </p:spPr>
        <p:txBody>
          <a:bodyPr wrap="square">
            <a:spAutoFit/>
          </a:bodyPr>
          <a:lstStyle/>
          <a:p>
            <a:r>
              <a:rPr lang="it-IT" sz="3200" dirty="0">
                <a:solidFill>
                  <a:srgbClr val="000000"/>
                </a:solidFill>
                <a:latin typeface="Calibri" panose="020F0502020204030204" pitchFamily="34" charset="0"/>
              </a:rPr>
              <a:t>ATTIVAZIONE NOTIFICHE (per APP genitori/studenti) </a:t>
            </a:r>
          </a:p>
          <a:p>
            <a:r>
              <a:rPr lang="it-IT" dirty="0">
                <a:solidFill>
                  <a:srgbClr val="000000"/>
                </a:solidFill>
                <a:latin typeface="Calibri" panose="020F0502020204030204" pitchFamily="34" charset="0"/>
              </a:rPr>
              <a:t>Accedendo al proprio profilo cliccando in alto a destra sul proprio nome è possibile accedere alle impostazioni che permettono di decidere se si voglia o meno inviare le notifiche all’app genitori/studenti dell’avvenuta pubblicazione di una lezione o dell’assegnazione di un compito. </a:t>
            </a:r>
          </a:p>
          <a:p>
            <a:r>
              <a:rPr lang="it-IT" dirty="0">
                <a:solidFill>
                  <a:srgbClr val="000000"/>
                </a:solidFill>
                <a:latin typeface="Calibri" panose="020F0502020204030204" pitchFamily="34" charset="0"/>
              </a:rPr>
              <a:t>Selezionando la scheda “Applicazione” il programma prospetterà le seguenti voci: </a:t>
            </a:r>
            <a:endParaRPr lang="it-IT" dirty="0"/>
          </a:p>
        </p:txBody>
      </p:sp>
      <p:pic>
        <p:nvPicPr>
          <p:cNvPr id="3" name="Immagine 2">
            <a:extLst>
              <a:ext uri="{FF2B5EF4-FFF2-40B4-BE49-F238E27FC236}">
                <a16:creationId xmlns:a16="http://schemas.microsoft.com/office/drawing/2014/main" id="{B6B9CC1C-D2E3-48B1-AFDD-46E04633757D}"/>
              </a:ext>
            </a:extLst>
          </p:cNvPr>
          <p:cNvPicPr>
            <a:picLocks noChangeAspect="1"/>
          </p:cNvPicPr>
          <p:nvPr/>
        </p:nvPicPr>
        <p:blipFill>
          <a:blip r:embed="rId2"/>
          <a:stretch>
            <a:fillRect/>
          </a:stretch>
        </p:blipFill>
        <p:spPr>
          <a:xfrm>
            <a:off x="969486" y="1043757"/>
            <a:ext cx="1709530" cy="894522"/>
          </a:xfrm>
          <a:prstGeom prst="rect">
            <a:avLst/>
          </a:prstGeom>
        </p:spPr>
      </p:pic>
      <p:pic>
        <p:nvPicPr>
          <p:cNvPr id="4" name="Immagine 3">
            <a:extLst>
              <a:ext uri="{FF2B5EF4-FFF2-40B4-BE49-F238E27FC236}">
                <a16:creationId xmlns:a16="http://schemas.microsoft.com/office/drawing/2014/main" id="{4B0AFD61-3CA7-4CBD-8FB3-B54BA5CFFD55}"/>
              </a:ext>
            </a:extLst>
          </p:cNvPr>
          <p:cNvPicPr>
            <a:picLocks noChangeAspect="1"/>
          </p:cNvPicPr>
          <p:nvPr/>
        </p:nvPicPr>
        <p:blipFill>
          <a:blip r:embed="rId3"/>
          <a:stretch>
            <a:fillRect/>
          </a:stretch>
        </p:blipFill>
        <p:spPr>
          <a:xfrm>
            <a:off x="2333767" y="3060101"/>
            <a:ext cx="6816958" cy="3415762"/>
          </a:xfrm>
          <a:prstGeom prst="rect">
            <a:avLst/>
          </a:prstGeom>
        </p:spPr>
      </p:pic>
    </p:spTree>
    <p:extLst>
      <p:ext uri="{BB962C8B-B14F-4D97-AF65-F5344CB8AC3E}">
        <p14:creationId xmlns:p14="http://schemas.microsoft.com/office/powerpoint/2010/main" val="2562102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3B78C39-F504-4F27-9670-337AFC1B9C39}"/>
              </a:ext>
            </a:extLst>
          </p:cNvPr>
          <p:cNvSpPr/>
          <p:nvPr/>
        </p:nvSpPr>
        <p:spPr>
          <a:xfrm>
            <a:off x="3548418" y="341195"/>
            <a:ext cx="8643582" cy="1292662"/>
          </a:xfrm>
          <a:prstGeom prst="rect">
            <a:avLst/>
          </a:prstGeom>
        </p:spPr>
        <p:txBody>
          <a:bodyPr wrap="square">
            <a:spAutoFit/>
          </a:bodyPr>
          <a:lstStyle/>
          <a:p>
            <a:r>
              <a:rPr lang="it-IT" sz="2400" dirty="0">
                <a:solidFill>
                  <a:srgbClr val="000000"/>
                </a:solidFill>
                <a:latin typeface="Calibri" panose="020F0502020204030204" pitchFamily="34" charset="0"/>
              </a:rPr>
              <a:t>NUOVA LEZIONE </a:t>
            </a:r>
          </a:p>
          <a:p>
            <a:r>
              <a:rPr lang="it-IT" dirty="0">
                <a:solidFill>
                  <a:srgbClr val="000000"/>
                </a:solidFill>
                <a:latin typeface="Calibri" panose="020F0502020204030204" pitchFamily="34" charset="0"/>
              </a:rPr>
              <a:t>Questa è la </a:t>
            </a:r>
            <a:r>
              <a:rPr lang="it-IT" dirty="0" err="1">
                <a:solidFill>
                  <a:srgbClr val="000000"/>
                </a:solidFill>
                <a:latin typeface="Calibri" panose="020F0502020204030204" pitchFamily="34" charset="0"/>
              </a:rPr>
              <a:t>tile</a:t>
            </a:r>
            <a:r>
              <a:rPr lang="it-IT" dirty="0">
                <a:solidFill>
                  <a:srgbClr val="000000"/>
                </a:solidFill>
                <a:latin typeface="Calibri" panose="020F0502020204030204" pitchFamily="34" charset="0"/>
              </a:rPr>
              <a:t> che permette al docente di creare una nuova lezione. </a:t>
            </a:r>
          </a:p>
          <a:p>
            <a:r>
              <a:rPr lang="it-IT" dirty="0">
                <a:solidFill>
                  <a:srgbClr val="000000"/>
                </a:solidFill>
                <a:latin typeface="Calibri" panose="020F0502020204030204" pitchFamily="34" charset="0"/>
              </a:rPr>
              <a:t>Una volta cliccato sulla </a:t>
            </a:r>
            <a:r>
              <a:rPr lang="it-IT" dirty="0" err="1">
                <a:solidFill>
                  <a:srgbClr val="000000"/>
                </a:solidFill>
                <a:latin typeface="Calibri" panose="020F0502020204030204" pitchFamily="34" charset="0"/>
              </a:rPr>
              <a:t>tile</a:t>
            </a:r>
            <a:r>
              <a:rPr lang="it-IT" dirty="0">
                <a:solidFill>
                  <a:srgbClr val="000000"/>
                </a:solidFill>
                <a:latin typeface="Calibri" panose="020F0502020204030204" pitchFamily="34" charset="0"/>
              </a:rPr>
              <a:t>, il programma farà accedere alla maschera di inserimento della lezione. Ricordiamo che i campi contrassegnati dall’* sono obbligatori. </a:t>
            </a:r>
            <a:endParaRPr lang="it-IT" dirty="0"/>
          </a:p>
        </p:txBody>
      </p:sp>
      <p:pic>
        <p:nvPicPr>
          <p:cNvPr id="3" name="Immagine 2">
            <a:extLst>
              <a:ext uri="{FF2B5EF4-FFF2-40B4-BE49-F238E27FC236}">
                <a16:creationId xmlns:a16="http://schemas.microsoft.com/office/drawing/2014/main" id="{FC650593-C06B-4C8E-A790-69BA73C342A2}"/>
              </a:ext>
            </a:extLst>
          </p:cNvPr>
          <p:cNvPicPr>
            <a:picLocks noChangeAspect="1"/>
          </p:cNvPicPr>
          <p:nvPr/>
        </p:nvPicPr>
        <p:blipFill>
          <a:blip r:embed="rId2"/>
          <a:stretch>
            <a:fillRect/>
          </a:stretch>
        </p:blipFill>
        <p:spPr>
          <a:xfrm>
            <a:off x="420311" y="444573"/>
            <a:ext cx="2862470" cy="1192696"/>
          </a:xfrm>
          <a:prstGeom prst="rect">
            <a:avLst/>
          </a:prstGeom>
        </p:spPr>
      </p:pic>
      <p:pic>
        <p:nvPicPr>
          <p:cNvPr id="4" name="Immagine 3">
            <a:extLst>
              <a:ext uri="{FF2B5EF4-FFF2-40B4-BE49-F238E27FC236}">
                <a16:creationId xmlns:a16="http://schemas.microsoft.com/office/drawing/2014/main" id="{22C151B5-4628-4B41-9227-99475BAFD04F}"/>
              </a:ext>
            </a:extLst>
          </p:cNvPr>
          <p:cNvPicPr>
            <a:picLocks noChangeAspect="1"/>
          </p:cNvPicPr>
          <p:nvPr/>
        </p:nvPicPr>
        <p:blipFill>
          <a:blip r:embed="rId3"/>
          <a:stretch>
            <a:fillRect/>
          </a:stretch>
        </p:blipFill>
        <p:spPr>
          <a:xfrm>
            <a:off x="3548418" y="1658202"/>
            <a:ext cx="5533641" cy="4858603"/>
          </a:xfrm>
          <a:prstGeom prst="rect">
            <a:avLst/>
          </a:prstGeom>
        </p:spPr>
      </p:pic>
    </p:spTree>
    <p:extLst>
      <p:ext uri="{BB962C8B-B14F-4D97-AF65-F5344CB8AC3E}">
        <p14:creationId xmlns:p14="http://schemas.microsoft.com/office/powerpoint/2010/main" val="5643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E43FADD-0FA1-4B47-8402-2D624C8AB7A6}"/>
              </a:ext>
            </a:extLst>
          </p:cNvPr>
          <p:cNvSpPr/>
          <p:nvPr/>
        </p:nvSpPr>
        <p:spPr>
          <a:xfrm>
            <a:off x="136478" y="450376"/>
            <a:ext cx="11941791" cy="6186309"/>
          </a:xfrm>
          <a:prstGeom prst="rect">
            <a:avLst/>
          </a:prstGeom>
        </p:spPr>
        <p:txBody>
          <a:bodyPr wrap="square">
            <a:spAutoFit/>
          </a:bodyPr>
          <a:lstStyle/>
          <a:p>
            <a:endParaRPr lang="it-IT" sz="2000" dirty="0">
              <a:solidFill>
                <a:srgbClr val="000000"/>
              </a:solidFill>
              <a:latin typeface="Calibri" panose="020F0502020204030204" pitchFamily="34" charset="0"/>
            </a:endParaRPr>
          </a:p>
          <a:p>
            <a:endParaRPr lang="it-IT" sz="2000" dirty="0">
              <a:solidFill>
                <a:srgbClr val="000000"/>
              </a:solidFill>
              <a:latin typeface="Calibri" panose="020F0502020204030204" pitchFamily="34" charset="0"/>
            </a:endParaRPr>
          </a:p>
          <a:p>
            <a:endParaRPr lang="it-IT" sz="2000" dirty="0">
              <a:solidFill>
                <a:srgbClr val="000000"/>
              </a:solidFill>
              <a:latin typeface="Calibri" panose="020F0502020204030204" pitchFamily="34" charset="0"/>
            </a:endParaRPr>
          </a:p>
          <a:p>
            <a:r>
              <a:rPr lang="it-IT" sz="1600" dirty="0">
                <a:solidFill>
                  <a:srgbClr val="000000"/>
                </a:solidFill>
                <a:latin typeface="Calibri" panose="020F0502020204030204" pitchFamily="34" charset="0"/>
              </a:rPr>
              <a:t>Indicare l’oggetto della lezione. </a:t>
            </a:r>
          </a:p>
          <a:p>
            <a:r>
              <a:rPr lang="it-IT" sz="1600" b="1" dirty="0">
                <a:solidFill>
                  <a:srgbClr val="000000"/>
                </a:solidFill>
                <a:latin typeface="Calibri" panose="020F0502020204030204" pitchFamily="34" charset="0"/>
              </a:rPr>
              <a:t>4. </a:t>
            </a:r>
            <a:r>
              <a:rPr lang="it-IT" sz="1600" dirty="0">
                <a:solidFill>
                  <a:srgbClr val="000000"/>
                </a:solidFill>
                <a:latin typeface="Calibri" panose="020F0502020204030204" pitchFamily="34" charset="0"/>
              </a:rPr>
              <a:t>Indicare la data in cui la lezione debba essere seguita dagli alunni </a:t>
            </a:r>
          </a:p>
          <a:p>
            <a:r>
              <a:rPr lang="it-IT" sz="1600" b="1" dirty="0">
                <a:solidFill>
                  <a:srgbClr val="000000"/>
                </a:solidFill>
                <a:latin typeface="Calibri" panose="020F0502020204030204" pitchFamily="34" charset="0"/>
              </a:rPr>
              <a:t>5. Indicare una descrizione sulla lezione che si sta inserendo. </a:t>
            </a:r>
            <a:endParaRPr lang="it-IT" sz="1600" dirty="0">
              <a:solidFill>
                <a:srgbClr val="000000"/>
              </a:solidFill>
              <a:latin typeface="Calibri" panose="020F0502020204030204" pitchFamily="34" charset="0"/>
            </a:endParaRPr>
          </a:p>
          <a:p>
            <a:r>
              <a:rPr lang="it-IT" sz="1600" b="1" dirty="0">
                <a:solidFill>
                  <a:srgbClr val="000000"/>
                </a:solidFill>
                <a:latin typeface="Calibri" panose="020F0502020204030204" pitchFamily="34" charset="0"/>
              </a:rPr>
              <a:t>6. Indicare un link ed è possibile: </a:t>
            </a:r>
            <a:r>
              <a:rPr lang="it-IT" sz="1600" dirty="0">
                <a:solidFill>
                  <a:srgbClr val="000000"/>
                </a:solidFill>
                <a:latin typeface="Calibri" panose="020F0502020204030204" pitchFamily="34" charset="0"/>
              </a:rPr>
              <a:t>a. Richiamare un link precedentemente inserito in </a:t>
            </a:r>
            <a:r>
              <a:rPr lang="it-IT" sz="1600" i="1" dirty="0">
                <a:solidFill>
                  <a:srgbClr val="000000"/>
                </a:solidFill>
                <a:latin typeface="Calibri" panose="020F0502020204030204" pitchFamily="34" charset="0"/>
              </a:rPr>
              <a:t>Gestione e Visualizzazione Link</a:t>
            </a:r>
            <a:r>
              <a:rPr lang="it-IT" sz="1600" dirty="0">
                <a:solidFill>
                  <a:srgbClr val="000000"/>
                </a:solidFill>
                <a:latin typeface="Calibri" panose="020F0502020204030204" pitchFamily="34" charset="0"/>
              </a:rPr>
              <a:t>. </a:t>
            </a:r>
          </a:p>
          <a:p>
            <a:r>
              <a:rPr lang="it-IT" sz="1600" dirty="0">
                <a:solidFill>
                  <a:srgbClr val="000000"/>
                </a:solidFill>
                <a:latin typeface="Calibri" panose="020F0502020204030204" pitchFamily="34" charset="0"/>
              </a:rPr>
              <a:t>b. Inserire un nuovo link specificando il testo che si desidera far visualizzare (campo “testo da visualizzare) e </a:t>
            </a:r>
            <a:r>
              <a:rPr lang="it-IT" sz="1600" dirty="0" err="1">
                <a:solidFill>
                  <a:srgbClr val="000000"/>
                </a:solidFill>
                <a:latin typeface="Calibri" panose="020F0502020204030204" pitchFamily="34" charset="0"/>
              </a:rPr>
              <a:t>l’url</a:t>
            </a:r>
            <a:r>
              <a:rPr lang="it-IT" sz="1600" dirty="0">
                <a:solidFill>
                  <a:srgbClr val="000000"/>
                </a:solidFill>
                <a:latin typeface="Calibri" panose="020F0502020204030204" pitchFamily="34" charset="0"/>
              </a:rPr>
              <a:t> di pubblicazione (campo “link) e per confermare occorrerà cliccare sul tasto (il link verrà aggiunto nella sezione </a:t>
            </a:r>
            <a:r>
              <a:rPr lang="it-IT" sz="1600" i="1" dirty="0">
                <a:solidFill>
                  <a:srgbClr val="000000"/>
                </a:solidFill>
                <a:latin typeface="Calibri" panose="020F0502020204030204" pitchFamily="34" charset="0"/>
              </a:rPr>
              <a:t>Gestione e Visualizzazione Link</a:t>
            </a:r>
            <a:r>
              <a:rPr lang="it-IT" sz="1600" dirty="0">
                <a:solidFill>
                  <a:srgbClr val="000000"/>
                </a:solidFill>
                <a:latin typeface="Calibri" panose="020F0502020204030204" pitchFamily="34" charset="0"/>
              </a:rPr>
              <a:t>. </a:t>
            </a:r>
          </a:p>
          <a:p>
            <a:r>
              <a:rPr lang="it-IT" sz="1600" b="1" dirty="0">
                <a:solidFill>
                  <a:srgbClr val="000000"/>
                </a:solidFill>
                <a:latin typeface="Calibri" panose="020F0502020204030204" pitchFamily="34" charset="0"/>
              </a:rPr>
              <a:t>7. Selezionare uno o più documenti che si intendono allegare alla lezione. </a:t>
            </a:r>
            <a:endParaRPr lang="it-IT" sz="1600" dirty="0">
              <a:solidFill>
                <a:srgbClr val="000000"/>
              </a:solidFill>
              <a:latin typeface="Calibri" panose="020F0502020204030204" pitchFamily="34" charset="0"/>
            </a:endParaRPr>
          </a:p>
          <a:p>
            <a:r>
              <a:rPr lang="it-IT" sz="1600" b="1" dirty="0">
                <a:solidFill>
                  <a:srgbClr val="000000"/>
                </a:solidFill>
                <a:latin typeface="Calibri" panose="020F0502020204030204" pitchFamily="34" charset="0"/>
              </a:rPr>
              <a:t>8. </a:t>
            </a:r>
            <a:r>
              <a:rPr lang="it-IT" sz="1600" dirty="0">
                <a:solidFill>
                  <a:srgbClr val="000000"/>
                </a:solidFill>
                <a:latin typeface="Calibri" panose="020F0502020204030204" pitchFamily="34" charset="0"/>
              </a:rPr>
              <a:t>Selezionare una o più classi tra quelle di competenza del docente. </a:t>
            </a:r>
          </a:p>
          <a:p>
            <a:r>
              <a:rPr lang="it-IT" sz="1600" b="1" dirty="0">
                <a:solidFill>
                  <a:srgbClr val="000000"/>
                </a:solidFill>
                <a:latin typeface="Calibri" panose="020F0502020204030204" pitchFamily="34" charset="0"/>
              </a:rPr>
              <a:t>9. </a:t>
            </a:r>
            <a:r>
              <a:rPr lang="it-IT" sz="1600" dirty="0">
                <a:solidFill>
                  <a:srgbClr val="000000"/>
                </a:solidFill>
                <a:latin typeface="Calibri" panose="020F0502020204030204" pitchFamily="34" charset="0"/>
              </a:rPr>
              <a:t>Selezionare tutti o solo alcuni alunni della o delle classi selezionate con i quali si intenda condividere la lezione. </a:t>
            </a:r>
          </a:p>
          <a:p>
            <a:r>
              <a:rPr lang="it-IT" sz="1600" b="1" dirty="0">
                <a:solidFill>
                  <a:srgbClr val="000000"/>
                </a:solidFill>
                <a:latin typeface="Calibri" panose="020F0502020204030204" pitchFamily="34" charset="0"/>
              </a:rPr>
              <a:t>10. </a:t>
            </a:r>
            <a:r>
              <a:rPr lang="it-IT" sz="1600" dirty="0">
                <a:solidFill>
                  <a:srgbClr val="000000"/>
                </a:solidFill>
                <a:latin typeface="Calibri" panose="020F0502020204030204" pitchFamily="34" charset="0"/>
              </a:rPr>
              <a:t>Decidere se inviare o meno una notifica all’APP Family dell’avvenuta pubblicazione della lezione, in modo che il genitore o l’alunno possa essere avvisato in qualche modo e possa così accedere alla piattaforma “Collabora” per visualizzare la lezione. Il titolo ed il testo della notifica sono già precompilati, ma possono sempre essere modificati dall’utente. </a:t>
            </a:r>
          </a:p>
          <a:p>
            <a:r>
              <a:rPr lang="it-IT" sz="1600" dirty="0">
                <a:solidFill>
                  <a:srgbClr val="000000"/>
                </a:solidFill>
                <a:latin typeface="Calibri" panose="020F0502020204030204" pitchFamily="34" charset="0"/>
              </a:rPr>
              <a:t>L’impostazione del “SÌ” o del “NO” sono subordinati alla scelta effettuata nel proprio profilo (vedi paragrafo </a:t>
            </a:r>
            <a:r>
              <a:rPr lang="it-IT" sz="1600" i="1" dirty="0">
                <a:solidFill>
                  <a:srgbClr val="000000"/>
                </a:solidFill>
                <a:latin typeface="Calibri" panose="020F0502020204030204" pitchFamily="34" charset="0"/>
              </a:rPr>
              <a:t>ATTIVAZIONE NOTIFICHE (per APP genitori/studenti)</a:t>
            </a:r>
            <a:r>
              <a:rPr lang="it-IT" sz="1600" dirty="0">
                <a:solidFill>
                  <a:srgbClr val="000000"/>
                </a:solidFill>
                <a:latin typeface="Calibri" panose="020F0502020204030204" pitchFamily="34" charset="0"/>
              </a:rPr>
              <a:t>) </a:t>
            </a:r>
          </a:p>
          <a:p>
            <a:r>
              <a:rPr lang="it-IT" sz="1600" b="1" dirty="0">
                <a:solidFill>
                  <a:srgbClr val="000000"/>
                </a:solidFill>
                <a:latin typeface="Calibri" panose="020F0502020204030204" pitchFamily="34" charset="0"/>
              </a:rPr>
              <a:t>ATTENZIONE! </a:t>
            </a:r>
            <a:r>
              <a:rPr lang="it-IT" sz="1600" dirty="0">
                <a:solidFill>
                  <a:srgbClr val="000000"/>
                </a:solidFill>
                <a:latin typeface="Calibri" panose="020F0502020204030204" pitchFamily="34" charset="0"/>
              </a:rPr>
              <a:t>Le notifiche saranno inviate solo ai dispositivi aggiornati con l'ultima versione dell'app. </a:t>
            </a:r>
          </a:p>
          <a:p>
            <a:r>
              <a:rPr lang="it-IT" sz="1600" b="1" dirty="0">
                <a:solidFill>
                  <a:srgbClr val="000000"/>
                </a:solidFill>
                <a:latin typeface="Calibri" panose="020F0502020204030204" pitchFamily="34" charset="0"/>
              </a:rPr>
              <a:t>11. </a:t>
            </a:r>
            <a:r>
              <a:rPr lang="it-IT" sz="1600" dirty="0">
                <a:solidFill>
                  <a:srgbClr val="000000"/>
                </a:solidFill>
                <a:latin typeface="Calibri" panose="020F0502020204030204" pitchFamily="34" charset="0"/>
              </a:rPr>
              <a:t>Una volta inseriti i dati è possibile: </a:t>
            </a:r>
          </a:p>
          <a:p>
            <a:r>
              <a:rPr lang="it-IT" sz="1400" dirty="0">
                <a:solidFill>
                  <a:srgbClr val="000000"/>
                </a:solidFill>
                <a:latin typeface="Calibri" panose="020F0502020204030204" pitchFamily="34" charset="0"/>
              </a:rPr>
              <a:t>               Salvare la lezione e continuare in un secondo momento la sua creazione. Questa lezione la ritroveremo nella sezione </a:t>
            </a:r>
            <a:r>
              <a:rPr lang="it-IT" sz="1400" i="1" dirty="0">
                <a:solidFill>
                  <a:srgbClr val="000000"/>
                </a:solidFill>
                <a:latin typeface="Calibri" panose="020F0502020204030204" pitchFamily="34" charset="0"/>
              </a:rPr>
              <a:t>Lezioni in Preparazione</a:t>
            </a:r>
            <a:r>
              <a:rPr lang="it-IT" sz="1400" dirty="0">
                <a:solidFill>
                  <a:srgbClr val="000000"/>
                </a:solidFill>
                <a:latin typeface="Calibri" panose="020F0502020204030204" pitchFamily="34" charset="0"/>
              </a:rPr>
              <a:t>. Con questa modalità non si invierà alcuna notifica. 	</a:t>
            </a:r>
          </a:p>
          <a:p>
            <a:r>
              <a:rPr lang="it-IT" sz="1400" dirty="0">
                <a:solidFill>
                  <a:srgbClr val="000000"/>
                </a:solidFill>
                <a:latin typeface="Calibri" panose="020F0502020204030204" pitchFamily="34" charset="0"/>
              </a:rPr>
              <a:t>                Salvare la lezione ed inviarla agli alunni selezionati. Questa lezione la ritroveremo nella sezione </a:t>
            </a:r>
            <a:r>
              <a:rPr lang="it-IT" sz="1400" i="1" dirty="0">
                <a:solidFill>
                  <a:srgbClr val="000000"/>
                </a:solidFill>
                <a:latin typeface="Calibri" panose="020F0502020204030204" pitchFamily="34" charset="0"/>
              </a:rPr>
              <a:t>Lezioni in Corso </a:t>
            </a:r>
            <a:r>
              <a:rPr lang="it-IT" sz="1400" dirty="0">
                <a:solidFill>
                  <a:srgbClr val="000000"/>
                </a:solidFill>
                <a:latin typeface="Calibri" panose="020F0502020204030204" pitchFamily="34" charset="0"/>
              </a:rPr>
              <a:t>e se impostata a “SÌ” l’invio delle notifiche sarà inviata la notifica all’APP. 	</a:t>
            </a:r>
          </a:p>
          <a:p>
            <a:r>
              <a:rPr lang="it-IT" sz="1400" dirty="0">
                <a:solidFill>
                  <a:srgbClr val="000000"/>
                </a:solidFill>
                <a:latin typeface="Calibri" panose="020F0502020204030204" pitchFamily="34" charset="0"/>
              </a:rPr>
              <a:t>                       Tornare indietro senza salvare. 	</a:t>
            </a:r>
          </a:p>
        </p:txBody>
      </p:sp>
      <p:sp>
        <p:nvSpPr>
          <p:cNvPr id="5" name="Rettangolo 4">
            <a:extLst>
              <a:ext uri="{FF2B5EF4-FFF2-40B4-BE49-F238E27FC236}">
                <a16:creationId xmlns:a16="http://schemas.microsoft.com/office/drawing/2014/main" id="{FE4C56EA-ED6C-4A23-9ECB-31598B58227E}"/>
              </a:ext>
            </a:extLst>
          </p:cNvPr>
          <p:cNvSpPr/>
          <p:nvPr/>
        </p:nvSpPr>
        <p:spPr>
          <a:xfrm>
            <a:off x="354842" y="205110"/>
            <a:ext cx="8966579" cy="1323439"/>
          </a:xfrm>
          <a:prstGeom prst="rect">
            <a:avLst/>
          </a:prstGeom>
        </p:spPr>
        <p:txBody>
          <a:bodyPr wrap="square">
            <a:spAutoFit/>
          </a:bodyPr>
          <a:lstStyle/>
          <a:p>
            <a:r>
              <a:rPr lang="it-IT" sz="1600" dirty="0">
                <a:solidFill>
                  <a:srgbClr val="000000"/>
                </a:solidFill>
                <a:latin typeface="Calibri" panose="020F0502020204030204" pitchFamily="34" charset="0"/>
              </a:rPr>
              <a:t>Analizziamo di seguito i campi richiesti per la creazione di una nuova lezione. </a:t>
            </a:r>
          </a:p>
          <a:p>
            <a:r>
              <a:rPr lang="it-IT" sz="1600" b="1" dirty="0">
                <a:solidFill>
                  <a:srgbClr val="000000"/>
                </a:solidFill>
                <a:latin typeface="Calibri" panose="020F0502020204030204" pitchFamily="34" charset="0"/>
              </a:rPr>
              <a:t>1. </a:t>
            </a:r>
            <a:r>
              <a:rPr lang="it-IT" sz="1600" dirty="0">
                <a:solidFill>
                  <a:srgbClr val="000000"/>
                </a:solidFill>
                <a:latin typeface="Calibri" panose="020F0502020204030204" pitchFamily="34" charset="0"/>
              </a:rPr>
              <a:t>Selezionare la materia (l’elenco delle materie viene fornito in base a quanto indicato all’interno dell’associazione docente/classe/materia in area Alunni) </a:t>
            </a:r>
          </a:p>
          <a:p>
            <a:r>
              <a:rPr lang="it-IT" sz="1600" b="1" dirty="0">
                <a:solidFill>
                  <a:srgbClr val="000000"/>
                </a:solidFill>
                <a:latin typeface="Calibri" panose="020F0502020204030204" pitchFamily="34" charset="0"/>
              </a:rPr>
              <a:t>2. </a:t>
            </a:r>
            <a:r>
              <a:rPr lang="it-IT" sz="1600" dirty="0">
                <a:solidFill>
                  <a:srgbClr val="000000"/>
                </a:solidFill>
                <a:latin typeface="Calibri" panose="020F0502020204030204" pitchFamily="34" charset="0"/>
              </a:rPr>
              <a:t>Selezionare il tipo della lezione (l’elenco degli argomenti è precaricato dal sistema ma completamente personalizzabile dal docente tramite le impostazioni.</a:t>
            </a:r>
          </a:p>
        </p:txBody>
      </p:sp>
      <p:pic>
        <p:nvPicPr>
          <p:cNvPr id="6" name="Immagine 5">
            <a:extLst>
              <a:ext uri="{FF2B5EF4-FFF2-40B4-BE49-F238E27FC236}">
                <a16:creationId xmlns:a16="http://schemas.microsoft.com/office/drawing/2014/main" id="{75B07955-B909-44C6-91A0-052F6C12206E}"/>
              </a:ext>
            </a:extLst>
          </p:cNvPr>
          <p:cNvPicPr>
            <a:picLocks noChangeAspect="1"/>
          </p:cNvPicPr>
          <p:nvPr/>
        </p:nvPicPr>
        <p:blipFill>
          <a:blip r:embed="rId2"/>
          <a:stretch>
            <a:fillRect/>
          </a:stretch>
        </p:blipFill>
        <p:spPr>
          <a:xfrm>
            <a:off x="136478" y="6179240"/>
            <a:ext cx="693308" cy="228384"/>
          </a:xfrm>
          <a:prstGeom prst="rect">
            <a:avLst/>
          </a:prstGeom>
        </p:spPr>
      </p:pic>
      <p:pic>
        <p:nvPicPr>
          <p:cNvPr id="7" name="Immagine 6">
            <a:extLst>
              <a:ext uri="{FF2B5EF4-FFF2-40B4-BE49-F238E27FC236}">
                <a16:creationId xmlns:a16="http://schemas.microsoft.com/office/drawing/2014/main" id="{C58FB8A0-8FC6-49B6-AE51-12647370514F}"/>
              </a:ext>
            </a:extLst>
          </p:cNvPr>
          <p:cNvPicPr>
            <a:picLocks noChangeAspect="1"/>
          </p:cNvPicPr>
          <p:nvPr/>
        </p:nvPicPr>
        <p:blipFill>
          <a:blip r:embed="rId3"/>
          <a:stretch>
            <a:fillRect/>
          </a:stretch>
        </p:blipFill>
        <p:spPr>
          <a:xfrm>
            <a:off x="136478" y="5736618"/>
            <a:ext cx="648310" cy="228384"/>
          </a:xfrm>
          <a:prstGeom prst="rect">
            <a:avLst/>
          </a:prstGeom>
        </p:spPr>
      </p:pic>
      <p:pic>
        <p:nvPicPr>
          <p:cNvPr id="8" name="Immagine 7">
            <a:extLst>
              <a:ext uri="{FF2B5EF4-FFF2-40B4-BE49-F238E27FC236}">
                <a16:creationId xmlns:a16="http://schemas.microsoft.com/office/drawing/2014/main" id="{07E5F1EB-5079-4C18-9523-1D5FF8491F68}"/>
              </a:ext>
            </a:extLst>
          </p:cNvPr>
          <p:cNvPicPr>
            <a:picLocks noChangeAspect="1"/>
          </p:cNvPicPr>
          <p:nvPr/>
        </p:nvPicPr>
        <p:blipFill>
          <a:blip r:embed="rId4"/>
          <a:stretch>
            <a:fillRect/>
          </a:stretch>
        </p:blipFill>
        <p:spPr>
          <a:xfrm>
            <a:off x="136478" y="5277620"/>
            <a:ext cx="648310" cy="275041"/>
          </a:xfrm>
          <a:prstGeom prst="rect">
            <a:avLst/>
          </a:prstGeom>
        </p:spPr>
      </p:pic>
    </p:spTree>
    <p:extLst>
      <p:ext uri="{BB962C8B-B14F-4D97-AF65-F5344CB8AC3E}">
        <p14:creationId xmlns:p14="http://schemas.microsoft.com/office/powerpoint/2010/main" val="254147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3BA2E23E-43E8-462C-BEF5-59106B8C775E}"/>
              </a:ext>
            </a:extLst>
          </p:cNvPr>
          <p:cNvSpPr/>
          <p:nvPr/>
        </p:nvSpPr>
        <p:spPr>
          <a:xfrm>
            <a:off x="300251" y="218364"/>
            <a:ext cx="2019868" cy="369332"/>
          </a:xfrm>
          <a:prstGeom prst="rect">
            <a:avLst/>
          </a:prstGeom>
        </p:spPr>
        <p:txBody>
          <a:bodyPr wrap="square">
            <a:spAutoFit/>
          </a:bodyPr>
          <a:lstStyle/>
          <a:p>
            <a:r>
              <a:rPr lang="it-IT" dirty="0">
                <a:solidFill>
                  <a:srgbClr val="000000"/>
                </a:solidFill>
                <a:latin typeface="Calibri" panose="020F0502020204030204" pitchFamily="34" charset="0"/>
              </a:rPr>
              <a:t>NUOVO COMPITO </a:t>
            </a:r>
            <a:endParaRPr lang="it-IT" dirty="0"/>
          </a:p>
        </p:txBody>
      </p:sp>
      <p:pic>
        <p:nvPicPr>
          <p:cNvPr id="5" name="Immagine 4">
            <a:extLst>
              <a:ext uri="{FF2B5EF4-FFF2-40B4-BE49-F238E27FC236}">
                <a16:creationId xmlns:a16="http://schemas.microsoft.com/office/drawing/2014/main" id="{3BE845AE-669B-4A0A-A81E-3D06AE907097}"/>
              </a:ext>
            </a:extLst>
          </p:cNvPr>
          <p:cNvPicPr>
            <a:picLocks noChangeAspect="1"/>
          </p:cNvPicPr>
          <p:nvPr/>
        </p:nvPicPr>
        <p:blipFill>
          <a:blip r:embed="rId2"/>
          <a:stretch>
            <a:fillRect/>
          </a:stretch>
        </p:blipFill>
        <p:spPr>
          <a:xfrm>
            <a:off x="2320119" y="71651"/>
            <a:ext cx="2862470" cy="1202635"/>
          </a:xfrm>
          <a:prstGeom prst="rect">
            <a:avLst/>
          </a:prstGeom>
        </p:spPr>
      </p:pic>
      <p:sp>
        <p:nvSpPr>
          <p:cNvPr id="6" name="Rettangolo 5">
            <a:extLst>
              <a:ext uri="{FF2B5EF4-FFF2-40B4-BE49-F238E27FC236}">
                <a16:creationId xmlns:a16="http://schemas.microsoft.com/office/drawing/2014/main" id="{9CADEB85-5752-4545-8C2B-2B59D106C896}"/>
              </a:ext>
            </a:extLst>
          </p:cNvPr>
          <p:cNvSpPr/>
          <p:nvPr/>
        </p:nvSpPr>
        <p:spPr>
          <a:xfrm>
            <a:off x="5513695" y="71651"/>
            <a:ext cx="6564573" cy="738664"/>
          </a:xfrm>
          <a:prstGeom prst="rect">
            <a:avLst/>
          </a:prstGeom>
        </p:spPr>
        <p:txBody>
          <a:bodyPr wrap="square">
            <a:spAutoFit/>
          </a:bodyPr>
          <a:lstStyle/>
          <a:p>
            <a:r>
              <a:rPr lang="it-IT" sz="1400" dirty="0">
                <a:solidFill>
                  <a:srgbClr val="000000"/>
                </a:solidFill>
                <a:latin typeface="Calibri" panose="020F0502020204030204" pitchFamily="34" charset="0"/>
              </a:rPr>
              <a:t>Questa è la mattonella che permette al docente di creare un nuovo compito. </a:t>
            </a:r>
          </a:p>
          <a:p>
            <a:r>
              <a:rPr lang="it-IT" sz="1400" dirty="0">
                <a:solidFill>
                  <a:srgbClr val="000000"/>
                </a:solidFill>
                <a:latin typeface="Calibri" panose="020F0502020204030204" pitchFamily="34" charset="0"/>
              </a:rPr>
              <a:t>Una volta cliccato sulla mattonella, il programma farà accedere alla maschera di inserimento del compito. Ricordiamo che i campi contrassegnati dall’* sono obbligatori. </a:t>
            </a:r>
            <a:endParaRPr lang="it-IT" sz="1400" dirty="0"/>
          </a:p>
        </p:txBody>
      </p:sp>
      <p:pic>
        <p:nvPicPr>
          <p:cNvPr id="7" name="Immagine 6">
            <a:extLst>
              <a:ext uri="{FF2B5EF4-FFF2-40B4-BE49-F238E27FC236}">
                <a16:creationId xmlns:a16="http://schemas.microsoft.com/office/drawing/2014/main" id="{9EB6026B-4D2C-4BDB-BE94-75D9B05F8F49}"/>
              </a:ext>
            </a:extLst>
          </p:cNvPr>
          <p:cNvPicPr>
            <a:picLocks noChangeAspect="1"/>
          </p:cNvPicPr>
          <p:nvPr/>
        </p:nvPicPr>
        <p:blipFill>
          <a:blip r:embed="rId3"/>
          <a:stretch>
            <a:fillRect/>
          </a:stretch>
        </p:blipFill>
        <p:spPr>
          <a:xfrm>
            <a:off x="113732" y="1395483"/>
            <a:ext cx="4616256" cy="4067033"/>
          </a:xfrm>
          <a:prstGeom prst="rect">
            <a:avLst/>
          </a:prstGeom>
        </p:spPr>
      </p:pic>
      <p:sp>
        <p:nvSpPr>
          <p:cNvPr id="9" name="Rettangolo 8">
            <a:extLst>
              <a:ext uri="{FF2B5EF4-FFF2-40B4-BE49-F238E27FC236}">
                <a16:creationId xmlns:a16="http://schemas.microsoft.com/office/drawing/2014/main" id="{D9CFA2C3-358D-431F-9935-287DB1E2F537}"/>
              </a:ext>
            </a:extLst>
          </p:cNvPr>
          <p:cNvSpPr/>
          <p:nvPr/>
        </p:nvSpPr>
        <p:spPr>
          <a:xfrm>
            <a:off x="5182590" y="1555846"/>
            <a:ext cx="6690962" cy="4154984"/>
          </a:xfrm>
          <a:prstGeom prst="rect">
            <a:avLst/>
          </a:prstGeom>
        </p:spPr>
        <p:txBody>
          <a:bodyPr wrap="square">
            <a:spAutoFit/>
          </a:bodyPr>
          <a:lstStyle/>
          <a:p>
            <a:endParaRPr lang="it-IT" sz="1200" dirty="0">
              <a:solidFill>
                <a:srgbClr val="000000"/>
              </a:solidFill>
              <a:latin typeface="Calibri" panose="020F0502020204030204" pitchFamily="34" charset="0"/>
            </a:endParaRPr>
          </a:p>
          <a:p>
            <a:endParaRPr lang="it-IT" sz="1200" dirty="0">
              <a:solidFill>
                <a:srgbClr val="000000"/>
              </a:solidFill>
              <a:latin typeface="Calibri" panose="020F0502020204030204" pitchFamily="34" charset="0"/>
            </a:endParaRPr>
          </a:p>
          <a:p>
            <a:endParaRPr lang="it-IT" sz="1200" dirty="0">
              <a:solidFill>
                <a:srgbClr val="000000"/>
              </a:solidFill>
              <a:latin typeface="Calibri" panose="020F0502020204030204" pitchFamily="34" charset="0"/>
            </a:endParaRPr>
          </a:p>
          <a:p>
            <a:r>
              <a:rPr lang="it-IT" sz="1200" b="1" dirty="0">
                <a:solidFill>
                  <a:srgbClr val="000000"/>
                </a:solidFill>
                <a:latin typeface="Calibri" panose="020F0502020204030204" pitchFamily="34" charset="0"/>
              </a:rPr>
              <a:t>2. </a:t>
            </a:r>
            <a:r>
              <a:rPr lang="it-IT" sz="1400" dirty="0">
                <a:solidFill>
                  <a:srgbClr val="000000"/>
                </a:solidFill>
                <a:latin typeface="Calibri" panose="020F0502020204030204" pitchFamily="34" charset="0"/>
              </a:rPr>
              <a:t>Selezionare il tipo di compito da assegnare (l’elenco delle tipologie di compito è precaricato dal sistema ma completamente personalizzabile dal docente tramite le impostazioni (vedi paragrafo </a:t>
            </a:r>
            <a:r>
              <a:rPr lang="it-IT" sz="1400" i="1" dirty="0">
                <a:solidFill>
                  <a:srgbClr val="000000"/>
                </a:solidFill>
                <a:latin typeface="Calibri" panose="020F0502020204030204" pitchFamily="34" charset="0"/>
              </a:rPr>
              <a:t>IMPOSTAZIONI</a:t>
            </a:r>
            <a:r>
              <a:rPr lang="it-IT" sz="1400" dirty="0">
                <a:solidFill>
                  <a:srgbClr val="000000"/>
                </a:solidFill>
                <a:latin typeface="Calibri" panose="020F0502020204030204" pitchFamily="34" charset="0"/>
              </a:rPr>
              <a:t>) </a:t>
            </a:r>
          </a:p>
          <a:p>
            <a:r>
              <a:rPr lang="it-IT" sz="1400" b="1" dirty="0">
                <a:solidFill>
                  <a:srgbClr val="000000"/>
                </a:solidFill>
                <a:latin typeface="Calibri" panose="020F0502020204030204" pitchFamily="34" charset="0"/>
              </a:rPr>
              <a:t>3. Indicare l’oggetto del compito. </a:t>
            </a:r>
            <a:endParaRPr lang="it-IT" sz="1400" dirty="0">
              <a:solidFill>
                <a:srgbClr val="000000"/>
              </a:solidFill>
              <a:latin typeface="Calibri" panose="020F0502020204030204" pitchFamily="34" charset="0"/>
            </a:endParaRPr>
          </a:p>
          <a:p>
            <a:r>
              <a:rPr lang="it-IT" sz="1400" b="1" dirty="0">
                <a:solidFill>
                  <a:srgbClr val="000000"/>
                </a:solidFill>
                <a:latin typeface="Calibri" panose="020F0502020204030204" pitchFamily="34" charset="0"/>
              </a:rPr>
              <a:t>4. Indicare la data di scadenza, ossia la data entro la quale gli alunni devono consegnare il compito. </a:t>
            </a:r>
            <a:endParaRPr lang="it-IT" sz="1400" dirty="0">
              <a:solidFill>
                <a:srgbClr val="000000"/>
              </a:solidFill>
              <a:latin typeface="Calibri" panose="020F0502020204030204" pitchFamily="34" charset="0"/>
            </a:endParaRPr>
          </a:p>
          <a:p>
            <a:r>
              <a:rPr lang="it-IT" sz="1400" b="1" dirty="0">
                <a:solidFill>
                  <a:srgbClr val="000000"/>
                </a:solidFill>
                <a:latin typeface="Calibri" panose="020F0502020204030204" pitchFamily="34" charset="0"/>
              </a:rPr>
              <a:t>5. </a:t>
            </a:r>
            <a:r>
              <a:rPr lang="it-IT" sz="1400" dirty="0">
                <a:solidFill>
                  <a:srgbClr val="000000"/>
                </a:solidFill>
                <a:latin typeface="Calibri" panose="020F0502020204030204" pitchFamily="34" charset="0"/>
              </a:rPr>
              <a:t>Indicare la traccia del compito, ossia una descrizione o eventuali indicazioni per lo svolgimento dello stesso. </a:t>
            </a:r>
          </a:p>
          <a:p>
            <a:r>
              <a:rPr lang="it-IT" sz="1400" b="1" dirty="0">
                <a:solidFill>
                  <a:srgbClr val="000000"/>
                </a:solidFill>
                <a:latin typeface="Calibri" panose="020F0502020204030204" pitchFamily="34" charset="0"/>
              </a:rPr>
              <a:t>6. Selezionare uno o più documenti che si intendono allegare al compito. </a:t>
            </a:r>
            <a:endParaRPr lang="it-IT" sz="1400" dirty="0">
              <a:solidFill>
                <a:srgbClr val="000000"/>
              </a:solidFill>
              <a:latin typeface="Calibri" panose="020F0502020204030204" pitchFamily="34" charset="0"/>
            </a:endParaRPr>
          </a:p>
          <a:p>
            <a:r>
              <a:rPr lang="it-IT" sz="1400" b="1" dirty="0">
                <a:solidFill>
                  <a:srgbClr val="000000"/>
                </a:solidFill>
                <a:latin typeface="Calibri" panose="020F0502020204030204" pitchFamily="34" charset="0"/>
              </a:rPr>
              <a:t>7. Indicare un link ed è possibile: </a:t>
            </a:r>
            <a:r>
              <a:rPr lang="it-IT" sz="1400" dirty="0">
                <a:solidFill>
                  <a:srgbClr val="000000"/>
                </a:solidFill>
                <a:latin typeface="Calibri" panose="020F0502020204030204" pitchFamily="34" charset="0"/>
              </a:rPr>
              <a:t>a. Richiamare un link precedentemente inserito in </a:t>
            </a:r>
            <a:r>
              <a:rPr lang="it-IT" sz="1400" i="1" dirty="0">
                <a:solidFill>
                  <a:srgbClr val="000000"/>
                </a:solidFill>
                <a:latin typeface="Calibri" panose="020F0502020204030204" pitchFamily="34" charset="0"/>
              </a:rPr>
              <a:t>Gestione e Visualizzazione Link</a:t>
            </a:r>
            <a:r>
              <a:rPr lang="it-IT" sz="1400" dirty="0">
                <a:solidFill>
                  <a:srgbClr val="000000"/>
                </a:solidFill>
                <a:latin typeface="Calibri" panose="020F0502020204030204" pitchFamily="34" charset="0"/>
              </a:rPr>
              <a:t>. </a:t>
            </a:r>
          </a:p>
          <a:p>
            <a:r>
              <a:rPr lang="it-IT" sz="1400" dirty="0">
                <a:solidFill>
                  <a:srgbClr val="000000"/>
                </a:solidFill>
                <a:latin typeface="Calibri" panose="020F0502020204030204" pitchFamily="34" charset="0"/>
              </a:rPr>
              <a:t>b. Inserire un nuovo link specificando il testo  che si desidera far visualizzare (campo “testo da visualizzare) e </a:t>
            </a:r>
            <a:r>
              <a:rPr lang="it-IT" sz="1400" dirty="0" err="1">
                <a:solidFill>
                  <a:srgbClr val="000000"/>
                </a:solidFill>
                <a:latin typeface="Calibri" panose="020F0502020204030204" pitchFamily="34" charset="0"/>
              </a:rPr>
              <a:t>l’url</a:t>
            </a:r>
            <a:r>
              <a:rPr lang="it-IT" sz="1400" dirty="0">
                <a:solidFill>
                  <a:srgbClr val="000000"/>
                </a:solidFill>
                <a:latin typeface="Calibri" panose="020F0502020204030204" pitchFamily="34" charset="0"/>
              </a:rPr>
              <a:t> di pubblicazione (campo “link) e per confermare occorrerà cliccare sul tasto  aggiungi link(il link verrà aggiunto nella sezione </a:t>
            </a:r>
            <a:r>
              <a:rPr lang="it-IT" sz="1400" i="1" dirty="0">
                <a:solidFill>
                  <a:srgbClr val="000000"/>
                </a:solidFill>
                <a:latin typeface="Calibri" panose="020F0502020204030204" pitchFamily="34" charset="0"/>
              </a:rPr>
              <a:t>Gestione e Visualizzazione Link</a:t>
            </a:r>
            <a:r>
              <a:rPr lang="it-IT" sz="1400" dirty="0">
                <a:solidFill>
                  <a:srgbClr val="000000"/>
                </a:solidFill>
                <a:latin typeface="Calibri" panose="020F0502020204030204" pitchFamily="34" charset="0"/>
              </a:rPr>
              <a:t>. </a:t>
            </a:r>
          </a:p>
          <a:p>
            <a:endParaRPr lang="it-IT" dirty="0">
              <a:solidFill>
                <a:srgbClr val="000000"/>
              </a:solidFill>
              <a:latin typeface="Calibri" panose="020F0502020204030204" pitchFamily="34" charset="0"/>
            </a:endParaRPr>
          </a:p>
        </p:txBody>
      </p:sp>
      <p:sp>
        <p:nvSpPr>
          <p:cNvPr id="11" name="Rettangolo 10">
            <a:extLst>
              <a:ext uri="{FF2B5EF4-FFF2-40B4-BE49-F238E27FC236}">
                <a16:creationId xmlns:a16="http://schemas.microsoft.com/office/drawing/2014/main" id="{21F16A47-B501-4436-A542-F75E9AEA86A3}"/>
              </a:ext>
            </a:extLst>
          </p:cNvPr>
          <p:cNvSpPr/>
          <p:nvPr/>
        </p:nvSpPr>
        <p:spPr>
          <a:xfrm>
            <a:off x="5182590" y="1548979"/>
            <a:ext cx="6895678" cy="954107"/>
          </a:xfrm>
          <a:prstGeom prst="rect">
            <a:avLst/>
          </a:prstGeom>
        </p:spPr>
        <p:txBody>
          <a:bodyPr wrap="square">
            <a:spAutoFit/>
          </a:bodyPr>
          <a:lstStyle/>
          <a:p>
            <a:r>
              <a:rPr lang="it-IT" sz="1400" dirty="0">
                <a:solidFill>
                  <a:srgbClr val="000000"/>
                </a:solidFill>
                <a:latin typeface="Calibri" panose="020F0502020204030204" pitchFamily="34" charset="0"/>
              </a:rPr>
              <a:t>Analizziamo di seguito i campi richiesti per la creazione di un nuovo compito. </a:t>
            </a:r>
          </a:p>
          <a:p>
            <a:r>
              <a:rPr lang="it-IT" sz="1400" b="1" dirty="0">
                <a:solidFill>
                  <a:srgbClr val="000000"/>
                </a:solidFill>
                <a:latin typeface="Calibri" panose="020F0502020204030204" pitchFamily="34" charset="0"/>
              </a:rPr>
              <a:t>1. </a:t>
            </a:r>
            <a:r>
              <a:rPr lang="it-IT" sz="1400" dirty="0">
                <a:solidFill>
                  <a:srgbClr val="000000"/>
                </a:solidFill>
                <a:latin typeface="Calibri" panose="020F0502020204030204" pitchFamily="34" charset="0"/>
              </a:rPr>
              <a:t>Selezionare la materia (l’elenco delle materie viene fornito in base a quanto indicato all’interno dell’associazione docente/classe/materia in area Alunni) </a:t>
            </a:r>
          </a:p>
          <a:p>
            <a:endParaRPr lang="it-IT" sz="14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38721112"/>
      </p:ext>
    </p:extLst>
  </p:cSld>
  <p:clrMapOvr>
    <a:masterClrMapping/>
  </p:clrMapOvr>
</p:sld>
</file>

<file path=ppt/theme/theme1.xml><?xml version="1.0" encoding="utf-8"?>
<a:theme xmlns:a="http://schemas.openxmlformats.org/drawingml/2006/main" name="Sezion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198</TotalTime>
  <Words>4221</Words>
  <Application>Microsoft Office PowerPoint</Application>
  <PresentationFormat>Widescreen</PresentationFormat>
  <Paragraphs>257</Paragraphs>
  <Slides>34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34</vt:i4>
      </vt:variant>
    </vt:vector>
  </HeadingPairs>
  <TitlesOfParts>
    <vt:vector size="39" baseType="lpstr">
      <vt:lpstr>Calibri</vt:lpstr>
      <vt:lpstr>Century Gothic</vt:lpstr>
      <vt:lpstr>Times New Roman</vt:lpstr>
      <vt:lpstr>Wingdings 3</vt:lpstr>
      <vt:lpstr>Sezione</vt:lpstr>
      <vt:lpstr>      COLLABORA                di  SCUOLA DIGITALE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                di  SCUOLA DIGITALE</dc:title>
  <dc:creator>Giuseppe Salerno</dc:creator>
  <cp:lastModifiedBy>Giuseppe Salerno</cp:lastModifiedBy>
  <cp:revision>32</cp:revision>
  <dcterms:created xsi:type="dcterms:W3CDTF">2020-04-26T07:17:20Z</dcterms:created>
  <dcterms:modified xsi:type="dcterms:W3CDTF">2020-05-18T08:37:09Z</dcterms:modified>
</cp:coreProperties>
</file>